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319" r:id="rId4"/>
    <p:sldId id="259" r:id="rId5"/>
    <p:sldId id="261" r:id="rId6"/>
    <p:sldId id="263" r:id="rId7"/>
    <p:sldId id="302" r:id="rId8"/>
    <p:sldId id="264" r:id="rId9"/>
    <p:sldId id="271" r:id="rId10"/>
    <p:sldId id="265" r:id="rId11"/>
    <p:sldId id="266" r:id="rId12"/>
    <p:sldId id="267" r:id="rId13"/>
    <p:sldId id="268" r:id="rId14"/>
    <p:sldId id="323" r:id="rId15"/>
    <p:sldId id="269" r:id="rId16"/>
    <p:sldId id="270" r:id="rId17"/>
    <p:sldId id="272" r:id="rId18"/>
    <p:sldId id="273" r:id="rId19"/>
    <p:sldId id="274" r:id="rId20"/>
    <p:sldId id="275" r:id="rId21"/>
    <p:sldId id="278" r:id="rId22"/>
    <p:sldId id="279" r:id="rId23"/>
    <p:sldId id="280" r:id="rId24"/>
    <p:sldId id="321" r:id="rId25"/>
    <p:sldId id="322" r:id="rId26"/>
    <p:sldId id="287" r:id="rId27"/>
  </p:sldIdLst>
  <p:sldSz cx="12192000" cy="6858000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752" autoAdjust="0"/>
  </p:normalViewPr>
  <p:slideViewPr>
    <p:cSldViewPr snapToGrid="0">
      <p:cViewPr>
        <p:scale>
          <a:sx n="80" d="100"/>
          <a:sy n="80" d="100"/>
        </p:scale>
        <p:origin x="-84" y="-7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</a:defRPr>
            </a:pPr>
            <a:r>
              <a:rPr lang="ru-RU" sz="1100" dirty="0">
                <a:solidFill>
                  <a:schemeClr val="tx1"/>
                </a:solidFill>
              </a:rPr>
              <a:t>Количество</a:t>
            </a:r>
            <a:r>
              <a:rPr lang="ru-RU" sz="1100" baseline="0" dirty="0">
                <a:solidFill>
                  <a:schemeClr val="tx1"/>
                </a:solidFill>
              </a:rPr>
              <a:t> малых, средних и микропредприятий, ед</a:t>
            </a:r>
            <a:r>
              <a:rPr lang="ru-RU" sz="1400" baseline="0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3181882161808325"/>
          <c:y val="3.8674823907740748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58100736"/>
        <c:axId val="58102528"/>
        <c:axId val="0"/>
      </c:bar3DChart>
      <c:catAx>
        <c:axId val="58100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8102528"/>
        <c:crosses val="autoZero"/>
        <c:auto val="1"/>
        <c:lblAlgn val="ctr"/>
        <c:lblOffset val="100"/>
        <c:noMultiLvlLbl val="0"/>
      </c:catAx>
      <c:valAx>
        <c:axId val="581025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81007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58212736"/>
        <c:axId val="58214272"/>
        <c:axId val="0"/>
      </c:bar3DChart>
      <c:catAx>
        <c:axId val="58212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8214272"/>
        <c:crosses val="autoZero"/>
        <c:auto val="1"/>
        <c:lblAlgn val="ctr"/>
        <c:lblOffset val="100"/>
        <c:noMultiLvlLbl val="0"/>
      </c:catAx>
      <c:valAx>
        <c:axId val="582142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582127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>
                <a:solidFill>
                  <a:schemeClr val="tx1"/>
                </a:solidFill>
              </a:defRPr>
            </a:pPr>
            <a:r>
              <a:rPr lang="ru-RU" sz="1600" dirty="0" smtClean="0">
                <a:solidFill>
                  <a:schemeClr val="tx1"/>
                </a:solidFill>
              </a:rPr>
              <a:t>Динамика привлечения инвестиций в экономику Сергиевского района, </a:t>
            </a:r>
            <a:r>
              <a:rPr lang="ru-RU" sz="1600" dirty="0" smtClean="0">
                <a:solidFill>
                  <a:schemeClr val="tx1"/>
                </a:solidFill>
              </a:rPr>
              <a:t>       млн</a:t>
            </a:r>
            <a:r>
              <a:rPr lang="ru-RU" sz="1600" dirty="0" smtClean="0">
                <a:solidFill>
                  <a:schemeClr val="tx1"/>
                </a:solidFill>
              </a:rPr>
              <a:t>. руб.</a:t>
            </a:r>
            <a:endParaRPr lang="ru-RU" sz="16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2205767116855641"/>
          <c:y val="2.3188730398751824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2009 г.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2508.8000000000002</c:v>
                </c:pt>
                <c:pt idx="1">
                  <c:v>6589.9</c:v>
                </c:pt>
                <c:pt idx="2">
                  <c:v>3914.7</c:v>
                </c:pt>
                <c:pt idx="3">
                  <c:v>6010.5</c:v>
                </c:pt>
                <c:pt idx="4">
                  <c:v>5829.7</c:v>
                </c:pt>
                <c:pt idx="5">
                  <c:v>6436.7</c:v>
                </c:pt>
                <c:pt idx="6">
                  <c:v>6205.5</c:v>
                </c:pt>
                <c:pt idx="7">
                  <c:v>11542</c:v>
                </c:pt>
                <c:pt idx="8">
                  <c:v>17154.900000000001</c:v>
                </c:pt>
                <c:pt idx="9">
                  <c:v>12366.5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59736832"/>
        <c:axId val="59739520"/>
      </c:barChart>
      <c:catAx>
        <c:axId val="5973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9739520"/>
        <c:crosses val="autoZero"/>
        <c:auto val="1"/>
        <c:lblAlgn val="ctr"/>
        <c:lblOffset val="100"/>
        <c:noMultiLvlLbl val="0"/>
      </c:catAx>
      <c:valAx>
        <c:axId val="597395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59736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4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620294313094963E-2"/>
          <c:y val="7.0829935352044265E-2"/>
          <c:w val="0.8577160979877515"/>
          <c:h val="0.84148242037251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инвестиций по отраслям экономики Сергиевского района,% </c:v>
                </c:pt>
              </c:strCache>
            </c:strRef>
          </c:tx>
          <c:explosion val="10"/>
          <c:dPt>
            <c:idx val="0"/>
            <c:bubble3D val="0"/>
            <c:explosion val="30"/>
          </c:dPt>
          <c:dLbls>
            <c:dLbl>
              <c:idx val="0"/>
              <c:layout>
                <c:manualLayout>
                  <c:x val="-0.26779487282910852"/>
                  <c:y val="-0.1764364316239316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6114058693254336E-2"/>
                  <c:y val="0.1020588498516284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22164445611475081"/>
                  <c:y val="0.247921742689270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2394028068924213"/>
                  <c:y val="1.74528866332885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9520990081765793E-2"/>
                  <c:y val="-2.724460336885333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7.8443840214183616E-2"/>
                  <c:y val="-2.724460336885333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9.9727376249447733E-2"/>
                  <c:y val="5.603250196337118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13305727339175924"/>
                  <c:y val="0.1693607504753822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.18737566984464907"/>
                  <c:y val="-4.487491198479753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639475945475102"/>
                      <c:h val="0.14721997874643966"/>
                    </c:manualLayout>
                  </c15:layout>
                </c:ext>
              </c:extLst>
            </c:dLbl>
            <c:dLbl>
              <c:idx val="9"/>
              <c:layout>
                <c:manualLayout>
                  <c:x val="0.18202230865478045"/>
                  <c:y val="2.8306768381561567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16872682104235759"/>
                  <c:y val="7.971803956392024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.17864704311550986"/>
                  <c:y val="0.122758597808648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0.24629571303587056"/>
                  <c:y val="2.59720179469907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Добыча полезных ископаемых</c:v>
                </c:pt>
                <c:pt idx="1">
                  <c:v>Транспортировка и хранение</c:v>
                </c:pt>
                <c:pt idx="2">
                  <c:v>Э/энергия</c:v>
                </c:pt>
                <c:pt idx="3">
                  <c:v>Сельское хозяйство, охота и лесное хозяйство</c:v>
                </c:pt>
                <c:pt idx="4">
                  <c:v>Здравоохранение и предст. соц. услуг</c:v>
                </c:pt>
                <c:pt idx="5">
                  <c:v>Деятельность в области культуры, спорта</c:v>
                </c:pt>
                <c:pt idx="6">
                  <c:v>Образование</c:v>
                </c:pt>
                <c:pt idx="7">
                  <c:v>Оптовая и розничная торговля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92.25</c:v>
                </c:pt>
                <c:pt idx="1">
                  <c:v>2.76</c:v>
                </c:pt>
                <c:pt idx="2">
                  <c:v>0.17</c:v>
                </c:pt>
                <c:pt idx="3">
                  <c:v>0.28000000000000003</c:v>
                </c:pt>
                <c:pt idx="4">
                  <c:v>0.75</c:v>
                </c:pt>
                <c:pt idx="5">
                  <c:v>1.27</c:v>
                </c:pt>
                <c:pt idx="6">
                  <c:v>0.27</c:v>
                </c:pt>
                <c:pt idx="7">
                  <c:v>0.17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0.82786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3905342" cy="1970274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61B16-AD24-41E3-BDD8-50CD01B60817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6575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6575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170D5-B392-417C-8DDD-7BC6B3EF4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221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247" cy="496652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826" y="1"/>
            <a:ext cx="2946246" cy="496652"/>
          </a:xfrm>
          <a:prstGeom prst="rect">
            <a:avLst/>
          </a:prstGeom>
        </p:spPr>
        <p:txBody>
          <a:bodyPr vert="horz" lIns="92098" tIns="46049" rIns="92098" bIns="46049" rtlCol="0"/>
          <a:lstStyle>
            <a:lvl1pPr algn="r">
              <a:defRPr sz="1200"/>
            </a:lvl1pPr>
          </a:lstStyle>
          <a:p>
            <a:fld id="{602F29A5-90C3-4540-B43A-085269EA3879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8" tIns="46049" rIns="92098" bIns="4604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88" y="4714199"/>
            <a:ext cx="5439101" cy="4466672"/>
          </a:xfrm>
          <a:prstGeom prst="rect">
            <a:avLst/>
          </a:prstGeom>
        </p:spPr>
        <p:txBody>
          <a:bodyPr vert="horz" lIns="92098" tIns="46049" rIns="92098" bIns="4604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6801"/>
            <a:ext cx="2946247" cy="496651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826" y="9426801"/>
            <a:ext cx="2946246" cy="496651"/>
          </a:xfrm>
          <a:prstGeom prst="rect">
            <a:avLst/>
          </a:prstGeom>
        </p:spPr>
        <p:txBody>
          <a:bodyPr vert="horz" lIns="92098" tIns="46049" rIns="92098" bIns="46049" rtlCol="0" anchor="b"/>
          <a:lstStyle>
            <a:lvl1pPr algn="r">
              <a:defRPr sz="1200"/>
            </a:lvl1pPr>
          </a:lstStyle>
          <a:p>
            <a:fld id="{55D71662-CA98-4124-A9BB-7DE37D9C3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41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158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1973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09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699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20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20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340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972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954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083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567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393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6845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1098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881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5354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1843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1521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420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332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521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394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690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911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246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71662-CA98-4124-A9BB-7DE37D9C3AC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220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453824-768D-FE3B-398D-2FD14DF17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44AB1A6-BF63-4098-313B-F9048BA2B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C77C0AD-313C-E109-F6CD-23B0B9C77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30AE90-ACED-DD94-E00D-95C7E1FA6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365A048-C7EF-020C-B15F-4A7BE4778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97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16DC01-3723-4079-027A-9A5CC5810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98DBC71-3AD2-1601-08AB-A9870C52B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2584715-A664-B3D4-52A6-DFF2CBFCA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8B6DA8-B6EF-22A1-B7DA-EF84F4FAE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BBBE0C8-120E-D13C-5387-8B92C7021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88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2FEE0E9-8B61-567E-47F7-EC78503CF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354FFD4-247D-4897-B1E8-9597F8FB8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537DC37-AD11-B4ED-68C3-B849AD91B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C12B583-D189-9058-D098-1709C046D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005AEDC-324B-36D2-A864-784A9B508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89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DA9B24-DB17-3DA3-6172-3C7782D7B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0766CF1-C1E7-2AA5-110F-EDBCCC722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BAAB10C-1FD8-37FF-56AD-611DC9DEC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28FCFD-8E73-B774-B10A-31BD3BED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4B8CAA-F7A2-4378-3D8F-3403A8FF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791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43FF6C-BC67-3855-6CCA-10032C23A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8A7364D-7618-8DB7-6CF5-305A9E93D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F51C9A3-6A29-3649-4808-88826BF9A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5417EE4-26C8-C624-C54C-85C5EB7F6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F92F602-D872-A6D4-0940-AC98ABCE2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201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876A7D-00D5-1CC2-4942-D1C163BE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1F383A3-AA06-138E-481C-470FFD363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EF651E8-8434-D351-5BDD-A37121CF4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6E9B8D9-6AD5-C768-8AF7-4BED48853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BE604EB-6104-A2E6-2FF2-1498B700F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8866DE0-10AA-2EE2-319E-226B45391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56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BA7445-FF07-5FA8-52E9-445B54F8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9595AC8-50A6-B716-36AE-EF8CE9EC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B42F61F-3D02-67B5-1EB7-D9C6847EF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421016F-6881-B7DD-E1F8-94D1DCBA9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2E961D2-1E26-3758-01C1-D6A8FEF266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C3CCC22-1896-D939-06C7-8380A5AD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3D6592D-19E0-D077-791F-02B076AC8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31154E6-208C-C9D7-6E0A-81B0066C3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145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D44FB6-554A-9666-2168-87EE6CA36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5FE984C-49A7-9514-E46E-49E589904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1448E78-D8B6-E9EF-CAE5-8176805E0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34CCB8D-9D9A-69DE-BF71-7E712FBB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159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E380817-E91E-3B5D-751C-61182439D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E529A2E-7872-E59B-BDDA-D2E69B1B5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87078F1-084A-92F1-834C-2D9C5C4A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735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4F08E0-8FEB-EB36-8B57-BE9D4EC10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985ED6-F645-2C57-8896-F87CE85FB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D7AEF59-02A5-CE40-7F4F-2D5347C52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2C0BCB7-CD78-A83B-BC23-90FC38397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0EE787F-E4EC-E74D-5891-EED55277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F00BDB0-AF6F-05D5-15C0-FE8958249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899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290A47-DCF4-1DCF-8B6F-75FBB3AC6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D07116B-AE60-E723-509D-BC08576002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05F2F5B-263E-F711-ECDD-48453C563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4EDC359-8F30-0155-B773-E3D199BAF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E1F4-4BAC-4858-9483-B8FB41FD17B3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B53EEF1-6F93-DD44-235C-5BCC80EE6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B078F5B-22D6-34E0-5BF5-48FAB97C2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100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597FBA-D5E0-8BF2-3F76-879A663D4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1313409-B42B-BB2A-B22D-1C57DF566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6A33B4B-564D-B4EF-4E79-C3354FD25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CE1F4-4BAC-4858-9483-B8FB41FD17B3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40B67BA-2D31-5FAC-4A4E-A14C9C7D1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7A6EB8-E67F-E122-D10A-B5A999E92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48E5A-3022-43E2-B353-607F40A0B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78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30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31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3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34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7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43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46.jpg"/><Relationship Id="rId3" Type="http://schemas.openxmlformats.org/officeDocument/2006/relationships/image" Target="../media/image3.png"/><Relationship Id="rId21" Type="http://schemas.openxmlformats.org/officeDocument/2006/relationships/image" Target="../media/image49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7.png"/><Relationship Id="rId20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47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52.jpeg"/><Relationship Id="rId3" Type="http://schemas.openxmlformats.org/officeDocument/2006/relationships/image" Target="../media/image3.png"/><Relationship Id="rId21" Type="http://schemas.openxmlformats.org/officeDocument/2006/relationships/image" Target="../media/image55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7.png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53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hyperlink" Target="https://pandia.ru/text/category/munitcipalmznoe_upravlenie/" TargetMode="Externa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57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6" Type="http://schemas.openxmlformats.org/officeDocument/2006/relationships/hyperlink" Target="http://www.sergievsk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58.gif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21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chart" Target="../charts/chart1.xml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22.em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png"/><Relationship Id="rId20" Type="http://schemas.openxmlformats.org/officeDocument/2006/relationships/oleObject" Target="../embeddings/_____Microsoft_Excel_97-20031.xls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chart" Target="../charts/chart2.xml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chart" Target="../charts/chart4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5.png"/><Relationship Id="rId3" Type="http://schemas.openxmlformats.org/officeDocument/2006/relationships/image" Target="../media/image3.png"/><Relationship Id="rId21" Type="http://schemas.openxmlformats.org/officeDocument/2006/relationships/image" Target="../media/image28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7.pn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26.jpe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xmlns="" id="{20D93F1C-99F9-34DC-C93C-DE3488EF2FA4}"/>
              </a:ext>
            </a:extLst>
          </p:cNvPr>
          <p:cNvGrpSpPr/>
          <p:nvPr/>
        </p:nvGrpSpPr>
        <p:grpSpPr>
          <a:xfrm>
            <a:off x="7278100" y="496442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xmlns="" id="{6283D8BC-82D4-B8A2-1D93-984835ED86E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xmlns="" id="{A6A45A6B-BF87-7B05-C16A-53467DCAC3D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9" y="2510777"/>
            <a:ext cx="8729880" cy="1611339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 СЕРГИЕВСКИЙ САМАРСКОЙ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xmlns="" id="{FD355094-F80B-521A-5D90-116E45545642}"/>
              </a:ext>
            </a:extLst>
          </p:cNvPr>
          <p:cNvSpPr/>
          <p:nvPr/>
        </p:nvSpPr>
        <p:spPr>
          <a:xfrm>
            <a:off x="589504" y="1968201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589505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8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object 5">
            <a:extLst>
              <a:ext uri="{FF2B5EF4-FFF2-40B4-BE49-F238E27FC236}">
                <a16:creationId xmlns:a16="http://schemas.microsoft.com/office/drawing/2014/main" xmlns="" id="{A990A578-09AB-EEBF-439B-205F69632BEB}"/>
              </a:ext>
            </a:extLst>
          </p:cNvPr>
          <p:cNvSpPr txBox="1"/>
          <p:nvPr/>
        </p:nvSpPr>
        <p:spPr>
          <a:xfrm>
            <a:off x="553158" y="5932896"/>
            <a:ext cx="5777865" cy="32316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spcBef>
                <a:spcPts val="600"/>
              </a:spcBef>
            </a:pPr>
            <a:r>
              <a:rPr lang="ru-RU" sz="1600" b="1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object 34">
            <a:extLst>
              <a:ext uri="{FF2B5EF4-FFF2-40B4-BE49-F238E27FC236}">
                <a16:creationId xmlns:a16="http://schemas.microsoft.com/office/drawing/2014/main" xmlns="" id="{F130C793-6816-D141-4EDD-CFC5766CBD31}"/>
              </a:ext>
            </a:extLst>
          </p:cNvPr>
          <p:cNvSpPr txBox="1"/>
          <p:nvPr/>
        </p:nvSpPr>
        <p:spPr>
          <a:xfrm>
            <a:off x="5438774" y="753720"/>
            <a:ext cx="2285698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 smtClean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Сергиевский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8DE40AB-7D05-46D0-B7B0-E35E214E2DAA}"/>
              </a:ext>
            </a:extLst>
          </p:cNvPr>
          <p:cNvSpPr/>
          <p:nvPr/>
        </p:nvSpPr>
        <p:spPr>
          <a:xfrm>
            <a:off x="4313554" y="493700"/>
            <a:ext cx="102075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i="1" dirty="0"/>
              <a:t>Герб муниципального образования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052" y="423268"/>
            <a:ext cx="1159753" cy="1079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968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2C6C8533-A6F4-4805-A848-7EFAA798940D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3943DB5A-8D02-436E-A387-AB9D8F6454C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AC579FE5-DA78-4461-B293-597AB47BCC1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7BD16F00-02FF-43A5-BBE5-768D644C0AD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DE9D8031-D71D-4054-9EB6-1BC90B6DF6B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1934A6A9-69F7-40F3-A2C7-3B2F7B039E95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E65F7545-B93C-4297-BEEA-46CD8683C083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817863FD-A0FF-403C-94A2-A729A0A4491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C134EBD4-4CB8-43CE-806F-B92CD3B9E9BA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76EB7402-8C89-48B5-B1B7-8D11698036DE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54785A36-A585-457C-B216-92AA743B342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B7CA5688-002F-42F3-A008-56A0868456F2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4A5ABFC2-1988-4D83-99C7-0F00667EEDF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88691A1B-6EE0-48B4-8AA8-70F65F4199F5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2C7A8220-0EB9-4B0D-8EE0-D1EB3A3B1383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851CB9DF-316F-4205-9445-E8A7A811221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368CA2DA-6A97-4372-8730-A93316E428B1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241C05E5-FB24-4CE3-955F-25C574736C5C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B4A1BD2B-38A4-42B1-A312-2D682BA538D5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D5284A2D-4728-4500-A1F2-C7FA16E2544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DF81B6C4-EE56-41D8-ADC7-095D2B1BC56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3C06468A-A0CE-4325-A735-3705CCD27E93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3059BC84-1422-4AC1-A23E-804D1124BFCA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14872A71-B042-42DE-BFFB-41F1CB56E285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D5A1C739-4D70-4BDD-8F95-C158A6AFD8B7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2FF6FF4D-4CFF-40AE-B829-8E50ED4EE7E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4227E3C3-3981-4F4C-BE07-9A676D3A73B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D448B477-6B5A-41FC-9A70-6ECF9CE250C4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C09938EF-03D6-4B49-934E-FA0AC7D01F4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65B40553-2567-4B7D-9716-87D4EE8C0743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D994A142-8F74-498A-885F-D0CC6C81C03E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Скругленный прямоугольник 5"/>
          <p:cNvSpPr>
            <a:spLocks noChangeArrowheads="1"/>
          </p:cNvSpPr>
          <p:nvPr/>
        </p:nvSpPr>
        <p:spPr bwMode="auto">
          <a:xfrm>
            <a:off x="685170" y="1362530"/>
            <a:ext cx="10850644" cy="134562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rgbClr val="339966"/>
            </a:solidFill>
            <a:round/>
            <a:headEnd/>
            <a:tailEnd/>
          </a:ln>
        </p:spPr>
        <p:txBody>
          <a:bodyPr anchor="ctr"/>
          <a:lstStyle/>
          <a:p>
            <a:r>
              <a:rPr lang="ru-RU" sz="1200" dirty="0" smtClean="0">
                <a:latin typeface="Times New Roman" pitchFamily="18" charset="0"/>
              </a:rPr>
              <a:t>По территории  </a:t>
            </a:r>
            <a:r>
              <a:rPr lang="ru-RU" sz="1200" dirty="0">
                <a:latin typeface="Times New Roman" pitchFamily="18" charset="0"/>
              </a:rPr>
              <a:t>Сергиевского района с юго-запада на северо-восток в 7 километрах от райцентра Сергиевск проходит автодорога  федерального значения «Москва- Уфа - Челябинск» (М-5) протяженностью 60,7 км.   </a:t>
            </a:r>
          </a:p>
          <a:p>
            <a:r>
              <a:rPr lang="ru-RU" sz="1200" dirty="0">
                <a:latin typeface="Times New Roman" pitchFamily="18" charset="0"/>
              </a:rPr>
              <a:t> По состоянию на </a:t>
            </a:r>
            <a:r>
              <a:rPr lang="ru-RU" sz="1200" dirty="0" smtClean="0">
                <a:latin typeface="Times New Roman" pitchFamily="18" charset="0"/>
              </a:rPr>
              <a:t>01.01.2024 г</a:t>
            </a:r>
            <a:r>
              <a:rPr lang="ru-RU" sz="1200" dirty="0">
                <a:latin typeface="Times New Roman" pitchFamily="18" charset="0"/>
              </a:rPr>
              <a:t>.  протяженность автомобильных дорог общего пользования составила  </a:t>
            </a:r>
            <a:r>
              <a:rPr lang="ru-RU" sz="1200" dirty="0" smtClean="0">
                <a:latin typeface="Times New Roman" pitchFamily="18" charset="0"/>
              </a:rPr>
              <a:t>1356,47 км (из них 761,67 км дорог с твердым покрытием), в т. ч.: </a:t>
            </a:r>
          </a:p>
          <a:p>
            <a:r>
              <a:rPr lang="ru-RU" sz="1200" dirty="0" smtClean="0">
                <a:latin typeface="Times New Roman" pitchFamily="18" charset="0"/>
              </a:rPr>
              <a:t>- </a:t>
            </a:r>
            <a:r>
              <a:rPr lang="ru-RU" sz="1200" dirty="0">
                <a:latin typeface="Times New Roman" pitchFamily="18" charset="0"/>
              </a:rPr>
              <a:t>автодорога федерального </a:t>
            </a:r>
            <a:r>
              <a:rPr lang="ru-RU" sz="1200" dirty="0" smtClean="0">
                <a:latin typeface="Times New Roman" pitchFamily="18" charset="0"/>
              </a:rPr>
              <a:t>значения </a:t>
            </a:r>
            <a:r>
              <a:rPr lang="ru-RU" sz="1200" dirty="0">
                <a:latin typeface="Times New Roman" pitchFamily="18" charset="0"/>
              </a:rPr>
              <a:t>(М-5) - 60,7 км;	</a:t>
            </a:r>
          </a:p>
          <a:p>
            <a:r>
              <a:rPr lang="ru-RU" sz="1200" dirty="0">
                <a:latin typeface="Times New Roman" pitchFamily="18" charset="0"/>
              </a:rPr>
              <a:t>- автомобильные дороги регионального значения </a:t>
            </a:r>
            <a:r>
              <a:rPr lang="ru-RU" sz="1200" dirty="0" smtClean="0">
                <a:latin typeface="Times New Roman" pitchFamily="18" charset="0"/>
              </a:rPr>
              <a:t>– 391,966 </a:t>
            </a:r>
            <a:r>
              <a:rPr lang="ru-RU" sz="1200" dirty="0">
                <a:latin typeface="Times New Roman" pitchFamily="18" charset="0"/>
              </a:rPr>
              <a:t>км;</a:t>
            </a:r>
          </a:p>
          <a:p>
            <a:r>
              <a:rPr lang="ru-RU" sz="1200" dirty="0">
                <a:latin typeface="Times New Roman" pitchFamily="18" charset="0"/>
              </a:rPr>
              <a:t>- автомобильные дороги  местного значения  в границах района- составила </a:t>
            </a:r>
            <a:r>
              <a:rPr lang="ru-RU" sz="1200" dirty="0" smtClean="0">
                <a:latin typeface="Times New Roman" pitchFamily="18" charset="0"/>
              </a:rPr>
              <a:t>903,8 км</a:t>
            </a:r>
            <a:r>
              <a:rPr lang="ru-RU" sz="1200" dirty="0">
                <a:latin typeface="Times New Roman" pitchFamily="18" charset="0"/>
              </a:rPr>
              <a:t>.</a:t>
            </a:r>
          </a:p>
        </p:txBody>
      </p:sp>
      <p:sp>
        <p:nvSpPr>
          <p:cNvPr id="75" name="Скругленный прямоугольник 6"/>
          <p:cNvSpPr>
            <a:spLocks noChangeArrowheads="1"/>
          </p:cNvSpPr>
          <p:nvPr/>
        </p:nvSpPr>
        <p:spPr bwMode="auto">
          <a:xfrm>
            <a:off x="685170" y="2815643"/>
            <a:ext cx="10850644" cy="98192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rgbClr val="339966"/>
            </a:solidFill>
            <a:round/>
            <a:headEnd/>
            <a:tailEnd/>
          </a:ln>
        </p:spPr>
        <p:txBody>
          <a:bodyPr anchor="ctr"/>
          <a:lstStyle/>
          <a:p>
            <a:r>
              <a:rPr lang="ru-RU" sz="1200" dirty="0">
                <a:latin typeface="Times New Roman" pitchFamily="18" charset="0"/>
              </a:rPr>
              <a:t>Через территорию района проходят 3 нити газопровода и  4 магистральных нефтепровода высокого давления, по которым перекачивается нефть:</a:t>
            </a:r>
          </a:p>
          <a:p>
            <a:r>
              <a:rPr lang="ru-RU" sz="1200" dirty="0">
                <a:latin typeface="Times New Roman" pitchFamily="18" charset="0"/>
              </a:rPr>
              <a:t>             1. «Альметьевск – Куйбышев»-1;</a:t>
            </a:r>
          </a:p>
          <a:p>
            <a:r>
              <a:rPr lang="ru-RU" sz="1200" dirty="0">
                <a:latin typeface="Times New Roman" pitchFamily="18" charset="0"/>
              </a:rPr>
              <a:t>             2. «Альметьевск – Куйбышев»-2;</a:t>
            </a:r>
          </a:p>
          <a:p>
            <a:r>
              <a:rPr lang="ru-RU" sz="1200" dirty="0">
                <a:latin typeface="Times New Roman" pitchFamily="18" charset="0"/>
              </a:rPr>
              <a:t>             3. «Калтасы – Куйбышев»;</a:t>
            </a:r>
          </a:p>
          <a:p>
            <a:r>
              <a:rPr lang="ru-RU" sz="1200" dirty="0">
                <a:latin typeface="Times New Roman" pitchFamily="18" charset="0"/>
              </a:rPr>
              <a:t>             4. «Томашкино – Куйбышев».</a:t>
            </a:r>
          </a:p>
        </p:txBody>
      </p:sp>
      <p:sp>
        <p:nvSpPr>
          <p:cNvPr id="76" name="Скругленный прямоугольник 7"/>
          <p:cNvSpPr>
            <a:spLocks noChangeArrowheads="1"/>
          </p:cNvSpPr>
          <p:nvPr/>
        </p:nvSpPr>
        <p:spPr bwMode="auto">
          <a:xfrm>
            <a:off x="690758" y="3926989"/>
            <a:ext cx="10845054" cy="93503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rgbClr val="339966"/>
            </a:solidFill>
            <a:round/>
            <a:headEnd/>
            <a:tailEnd/>
          </a:ln>
        </p:spPr>
        <p:txBody>
          <a:bodyPr anchor="ctr"/>
          <a:lstStyle/>
          <a:p>
            <a:r>
              <a:rPr lang="ru-RU" sz="1200" dirty="0">
                <a:latin typeface="Times New Roman" pitchFamily="18" charset="0"/>
              </a:rPr>
              <a:t>Ближайшая  железнодорожной станции - Серные Воды-2  в </a:t>
            </a:r>
            <a:r>
              <a:rPr lang="ru-RU" sz="1200" dirty="0" smtClean="0">
                <a:latin typeface="Times New Roman" pitchFamily="18" charset="0"/>
              </a:rPr>
              <a:t>5 </a:t>
            </a:r>
            <a:r>
              <a:rPr lang="ru-RU" sz="1200" dirty="0">
                <a:latin typeface="Times New Roman" pitchFamily="18" charset="0"/>
              </a:rPr>
              <a:t>км от райцентра Сергиевск.</a:t>
            </a:r>
          </a:p>
          <a:p>
            <a:r>
              <a:rPr lang="ru-RU" sz="1200" dirty="0">
                <a:latin typeface="Times New Roman" pitchFamily="18" charset="0"/>
              </a:rPr>
              <a:t>Железнодорожная коммуникация, проходящая по территории Сергиевского района, тупикового типа, обслуживает грузовые перевозки и в настоящее время не участвует в перевозке пассажиров. Участок "Серные Воды 2 - Кротовка" является объездной веткой, протяженностью 86 км, с количеством путей -1, с видом тяги - не электрифицированная.</a:t>
            </a:r>
          </a:p>
        </p:txBody>
      </p:sp>
      <p:pic>
        <p:nvPicPr>
          <p:cNvPr id="77" name="Picture 12" descr="Predpriyati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>
            <a:off x="1406504" y="4928222"/>
            <a:ext cx="2873374" cy="1584325"/>
          </a:xfrm>
          <a:prstGeom prst="rect">
            <a:avLst/>
          </a:prstGeom>
        </p:spPr>
      </p:pic>
      <p:pic>
        <p:nvPicPr>
          <p:cNvPr id="78" name="Picture 4" descr="https://sun9-3.userapi.com/c858328/v858328750/1eebc0/KuWzbS4Zg8g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659" y="4936274"/>
            <a:ext cx="2592985" cy="157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1" descr="Krest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>
          <a:xfrm>
            <a:off x="7960425" y="4928222"/>
            <a:ext cx="2663826" cy="158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72C2F2F6-4156-4D67-80EC-EF3175D647FB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83F9E3E2-4703-48FA-9373-BB582FF005C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97086035-5F91-48A4-9E2E-6CF476E7DC0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DA866B1A-5607-42CF-BB22-1BB16655E9E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F335A86-9272-4756-8880-551E69229C6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6810F443-B86E-4921-A5ED-C2AA6C57750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BFFEEFBA-D857-4D40-99BF-5133BFDD1AFA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EE1A2DA-4317-439A-8BF0-27F917FDBAD8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3E06CEA7-4FCF-45C2-877B-3B09F9B46F3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AC944442-0000-45A2-896C-1425A816E93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32AC1615-42F2-480E-8338-3FFB6A4E071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DF05A32-B5E6-449F-9253-3E8B086B72E8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2D613467-614E-4F32-80CA-FC67441D68C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EB77C56E-D780-4FB7-8296-4C2E5F741065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B6EA0918-3873-4957-8BF3-819B482B134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20266BFE-906C-4117-8EB8-34A2A450AE4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DB486D83-E335-4FC4-A4EF-45A99B53A99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C2FC549E-7F6F-40C2-B80B-18C197585ACF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F58F7EC0-F810-47B9-8F29-9C677CAFDB0F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B2BFF5-A812-47CA-927D-81B7E290F8A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65D11EDA-F135-4B6D-80D1-58A6B7B2B21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E084F82C-6C4D-464F-A8CE-1267CE970AE5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BA3A7345-2EF3-4FD0-AB4B-8366A0A2917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F3A34FB8-68E5-4375-BDDC-A0AE6377A58E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64C6E6BD-4AD2-4C1C-BD5A-8DE81517097C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85F6AD19-2B86-4399-8E33-7C22B41D503E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4AF4249C-985A-4364-986C-799D462E8E6D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EB245D6D-584D-4D4F-B197-2428BAD9605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D42E0919-65DC-407F-A21A-57C334C764B8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1C29AE89-6082-4F97-81BC-E2D10C6EE988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552B51DA-4EFB-4054-A75D-C11DA23DB84E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Скругленный прямоугольник 5"/>
          <p:cNvSpPr>
            <a:spLocks noChangeArrowheads="1"/>
          </p:cNvSpPr>
          <p:nvPr/>
        </p:nvSpPr>
        <p:spPr bwMode="auto">
          <a:xfrm>
            <a:off x="331674" y="1412878"/>
            <a:ext cx="11557636" cy="1009689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rgbClr val="339966"/>
            </a:solidFill>
            <a:round/>
            <a:headEnd/>
            <a:tailEnd/>
          </a:ln>
        </p:spPr>
        <p:txBody>
          <a:bodyPr anchor="ctr"/>
          <a:lstStyle/>
          <a:p>
            <a:endParaRPr lang="ru-RU" sz="1600" dirty="0"/>
          </a:p>
          <a:p>
            <a:r>
              <a:rPr lang="ru-RU" sz="1600" dirty="0">
                <a:latin typeface="Times New Roman" pitchFamily="18" charset="0"/>
              </a:rPr>
              <a:t>Газификация – протяженность газопроводной сети с квартирами </a:t>
            </a:r>
            <a:r>
              <a:rPr lang="ru-RU" sz="1600" dirty="0" smtClean="0">
                <a:latin typeface="Times New Roman" pitchFamily="18" charset="0"/>
              </a:rPr>
              <a:t>– 1144,274 км</a:t>
            </a:r>
            <a:r>
              <a:rPr lang="ru-RU" sz="1600" dirty="0">
                <a:latin typeface="Times New Roman" pitchFamily="18" charset="0"/>
              </a:rPr>
              <a:t>. </a:t>
            </a:r>
            <a:r>
              <a:rPr lang="ru-RU" sz="1600" dirty="0" smtClean="0">
                <a:latin typeface="Times New Roman" pitchFamily="18" charset="0"/>
              </a:rPr>
              <a:t>Уровень </a:t>
            </a:r>
            <a:r>
              <a:rPr lang="ru-RU" sz="1600" dirty="0">
                <a:latin typeface="Times New Roman" pitchFamily="18" charset="0"/>
              </a:rPr>
              <a:t>газификации жилого фонда </a:t>
            </a:r>
            <a:r>
              <a:rPr lang="ru-RU" sz="1600" dirty="0" smtClean="0">
                <a:latin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</a:rPr>
              <a:t>98,8 %. </a:t>
            </a:r>
          </a:p>
          <a:p>
            <a:r>
              <a:rPr lang="ru-RU" sz="1600" dirty="0" smtClean="0">
                <a:latin typeface="Times New Roman" pitchFamily="18" charset="0"/>
              </a:rPr>
              <a:t>Водоснабжение </a:t>
            </a:r>
            <a:r>
              <a:rPr lang="ru-RU" sz="1600" dirty="0">
                <a:latin typeface="Times New Roman" pitchFamily="18" charset="0"/>
              </a:rPr>
              <a:t>– протяженность водопроводной сети – </a:t>
            </a:r>
            <a:r>
              <a:rPr lang="ru-RU" sz="1600" dirty="0" smtClean="0">
                <a:latin typeface="Times New Roman" pitchFamily="18" charset="0"/>
              </a:rPr>
              <a:t>502,576 </a:t>
            </a:r>
            <a:r>
              <a:rPr lang="ru-RU" sz="1600" dirty="0">
                <a:latin typeface="Times New Roman" pitchFamily="18" charset="0"/>
              </a:rPr>
              <a:t>км.</a:t>
            </a:r>
          </a:p>
          <a:p>
            <a:r>
              <a:rPr lang="ru-RU" sz="1600" dirty="0">
                <a:latin typeface="Times New Roman" pitchFamily="18" charset="0"/>
              </a:rPr>
              <a:t>Водоотведение – протяженность систем водоотведения (канализации) – </a:t>
            </a:r>
            <a:r>
              <a:rPr lang="ru-RU" sz="1600" dirty="0" smtClean="0">
                <a:latin typeface="Times New Roman" pitchFamily="18" charset="0"/>
              </a:rPr>
              <a:t> 80,32 км.</a:t>
            </a:r>
            <a:endParaRPr lang="ru-RU" sz="1600" dirty="0">
              <a:latin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</a:rPr>
              <a:t>Теплоснабжение – п</a:t>
            </a:r>
            <a:r>
              <a:rPr lang="ru-RU" sz="1600" dirty="0" smtClean="0">
                <a:latin typeface="Times New Roman" pitchFamily="18" charset="0"/>
              </a:rPr>
              <a:t>ротяженность тепловых и паровых сетей в двухтрубном исчислении </a:t>
            </a:r>
            <a:r>
              <a:rPr lang="ru-RU" sz="1600" dirty="0">
                <a:latin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</a:rPr>
              <a:t> 103,641 км</a:t>
            </a:r>
            <a:r>
              <a:rPr lang="ru-RU" sz="1600" dirty="0">
                <a:latin typeface="Times New Roman" pitchFamily="18" charset="0"/>
              </a:rPr>
              <a:t>.</a:t>
            </a:r>
          </a:p>
          <a:p>
            <a:endParaRPr lang="ru-RU" sz="1600" dirty="0">
              <a:latin typeface="Times New Roman" pitchFamily="18" charset="0"/>
            </a:endParaRPr>
          </a:p>
        </p:txBody>
      </p:sp>
      <p:sp>
        <p:nvSpPr>
          <p:cNvPr id="74" name="Скругленный прямоугольник 7"/>
          <p:cNvSpPr>
            <a:spLocks noChangeArrowheads="1"/>
          </p:cNvSpPr>
          <p:nvPr/>
        </p:nvSpPr>
        <p:spPr bwMode="auto">
          <a:xfrm>
            <a:off x="331673" y="2588788"/>
            <a:ext cx="11557636" cy="895947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rgbClr val="339966"/>
            </a:solidFill>
            <a:round/>
            <a:headEnd/>
            <a:tailEnd/>
          </a:ln>
        </p:spPr>
        <p:txBody>
          <a:bodyPr anchor="ctr"/>
          <a:lstStyle/>
          <a:p>
            <a:r>
              <a:rPr lang="ru-RU" sz="1600" dirty="0">
                <a:latin typeface="Times New Roman" pitchFamily="18" charset="0"/>
              </a:rPr>
              <a:t>Обеспеченность почтовой связью (в т.ч. международной) – 100 %, обеспеченность электросвязью (в т.ч. междугородной, международной, факсимильной, телеграфной, Интернет) – 100 %, доступ к услугам операторов мобильной связи (Мегафон, МТС, </a:t>
            </a:r>
            <a:r>
              <a:rPr lang="ru-RU" sz="1600" dirty="0" smtClean="0">
                <a:latin typeface="Times New Roman" pitchFamily="18" charset="0"/>
              </a:rPr>
              <a:t>Билайн) </a:t>
            </a:r>
            <a:r>
              <a:rPr lang="ru-RU" sz="1600" dirty="0">
                <a:latin typeface="Times New Roman" pitchFamily="18" charset="0"/>
              </a:rPr>
              <a:t>– 100 %. Зона покрытия вещания </a:t>
            </a:r>
            <a:r>
              <a:rPr lang="ru-RU" sz="1600" dirty="0" smtClean="0">
                <a:latin typeface="Times New Roman" pitchFamily="18" charset="0"/>
              </a:rPr>
              <a:t>телевидения </a:t>
            </a:r>
            <a:r>
              <a:rPr lang="ru-RU" sz="1600" dirty="0">
                <a:latin typeface="Times New Roman" pitchFamily="18" charset="0"/>
              </a:rPr>
              <a:t>– 100%.</a:t>
            </a:r>
          </a:p>
        </p:txBody>
      </p:sp>
      <p:pic>
        <p:nvPicPr>
          <p:cNvPr id="75" name="Picture 9" descr="ministr sh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>
            <a:off x="1358194" y="3953693"/>
            <a:ext cx="2664594" cy="2087562"/>
          </a:xfrm>
          <a:prstGeom prst="rect">
            <a:avLst/>
          </a:prstGeom>
          <a:ln>
            <a:solidFill>
              <a:srgbClr val="3B812F"/>
            </a:solidFill>
          </a:ln>
        </p:spPr>
      </p:pic>
      <p:pic>
        <p:nvPicPr>
          <p:cNvPr id="76" name="Picture 10" descr="HFS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701625" y="3953693"/>
            <a:ext cx="2663826" cy="2087562"/>
          </a:xfrm>
          <a:prstGeom prst="rect">
            <a:avLst/>
          </a:prstGeom>
          <a:noFill/>
          <a:ln w="9525">
            <a:solidFill>
              <a:srgbClr val="3B812F"/>
            </a:solidFill>
            <a:miter lim="800000"/>
            <a:headEnd/>
            <a:tailEnd/>
          </a:ln>
        </p:spPr>
      </p:pic>
      <p:pic>
        <p:nvPicPr>
          <p:cNvPr id="77" name="Picture 10" descr="Плотина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027811" y="3953693"/>
            <a:ext cx="2663826" cy="2087562"/>
          </a:xfrm>
          <a:prstGeom prst="rect">
            <a:avLst/>
          </a:prstGeom>
          <a:noFill/>
          <a:ln w="9525">
            <a:solidFill>
              <a:srgbClr val="3B812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053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7F9B3E67-1735-1AFB-69EF-3F1C99766DF1}"/>
              </a:ext>
            </a:extLst>
          </p:cNvPr>
          <p:cNvSpPr txBox="1">
            <a:spLocks/>
          </p:cNvSpPr>
          <p:nvPr/>
        </p:nvSpPr>
        <p:spPr>
          <a:xfrm>
            <a:off x="318976" y="233412"/>
            <a:ext cx="8748825" cy="71558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УЧАСТКИ, ПРЕДЛАГАЕМЫЕ В ЦЕЛЯХ</a:t>
            </a:r>
            <a:b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ИНВЕСТИЦИОННОЙ ДЕЯТЕЛЬНОСТИ</a:t>
            </a:r>
            <a:endParaRPr lang="ru-RU" sz="20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37BAA22F-FE51-427F-8969-C3D8BF25C83B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BE1CF882-6E00-4566-A7DD-BE2AF217CC68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5C822562-4B3C-4C03-968A-734F18105CAF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8B8C1345-7657-4EAC-A7BF-C69A9893622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2D734FA6-8A05-4A12-9E66-2905386B0F51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00BD6AA1-9B54-42D8-91FD-110EA9FC8F3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7F73DA36-6EC7-49FE-88B5-CA23379B0DE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304B1A05-9E13-4904-BBDD-9D674FA656B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192625F5-33EA-4702-85AD-B9D96F6028B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DD8CB064-D379-4356-9C55-4A296E5DAEF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FB6858E0-C4FD-49AA-A9F3-70684C200350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0532315E-1EF6-4DD3-9F42-757AF17CD8C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2EEB7C4A-0BB9-49ED-B021-05CC52AD598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29ACB8CC-8DF8-4F35-B37A-D19691F1D4A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878A5018-18A3-4099-BDE7-0F4755B9F48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96BE73AB-C0C0-4BFF-9C3C-DA0582DD6C1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87540669-EF11-4807-BC1C-F80B40309013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B5139B1D-1190-472A-B023-FB67ABF14F8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F6107E54-642C-4C3A-9E8B-7CF9246A9FD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AD3D148E-A607-4EEA-8962-C480281645F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4261E9BE-BFBA-49A3-B017-72E7D8FEC84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65365B13-8D0C-43B8-B866-4923F50C899E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01B7942A-A3A8-4BF2-B39E-E808855D002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C7A6037D-5CA1-4E82-A1B3-7B53DDF4411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A83AD2C5-B8FC-456A-9034-6828D02DA66A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07E5535E-F565-4F6D-B311-297F329B85A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A2798ED6-B9B7-473B-A5AC-18E046BCA828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E88FF1DC-0147-44F3-8FC0-BABF8B76682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A4B24C7A-EC8C-42CF-B544-B143E55D734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B448C53E-912D-4829-806B-F514AD047B6A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xmlns="" id="{BDD78D6E-16DE-4458-9579-6D55D6C9644C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AutoShape 7"/>
          <p:cNvSpPr>
            <a:spLocks noChangeArrowheads="1"/>
          </p:cNvSpPr>
          <p:nvPr/>
        </p:nvSpPr>
        <p:spPr bwMode="auto">
          <a:xfrm>
            <a:off x="75774" y="1234058"/>
            <a:ext cx="3012460" cy="3766351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Инвестиционная площадка №1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Строительство промышленных предприятий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 производств с небольшой вредностью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Инициатор проекта – МКУ «Управление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заказчика-застройщика, архитектуры и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градостроительства» м. р. Сергиевский.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Площадка расположена в юго-восточной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части п. Суходол, в промышленной зоне.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Координаты на карте: 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53°54'02" с.  ш.  51°14'11" в. д.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Площадь – 2,3722 га.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Существующее положение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площадка 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свободна от строений.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Инженерное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имеется наличие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100" kern="0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kumimoji="0" lang="ru-RU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вободных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мощностей и инженерно-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технического</a:t>
            </a:r>
            <a:r>
              <a:rPr kumimoji="0" lang="ru-RU" sz="1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обеспечения водоснабжением,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газоснабжением, электроснабжением</a:t>
            </a:r>
            <a:r>
              <a:rPr lang="ru-RU" sz="1100" i="1" kern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Транспортное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вблизи площадки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проходит железнодорожная ветка и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автодорога областного и федерального 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значения "Урал" - М 5.</a:t>
            </a:r>
          </a:p>
        </p:txBody>
      </p:sp>
      <p:sp>
        <p:nvSpPr>
          <p:cNvPr id="74" name="AutoShape 7"/>
          <p:cNvSpPr>
            <a:spLocks noChangeArrowheads="1"/>
          </p:cNvSpPr>
          <p:nvPr/>
        </p:nvSpPr>
        <p:spPr bwMode="auto">
          <a:xfrm>
            <a:off x="3117839" y="1234058"/>
            <a:ext cx="2974204" cy="3794975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Инвестиционная площадка №2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Строительство промышленных предприятий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и производств</a:t>
            </a:r>
            <a:r>
              <a:rPr kumimoji="0" lang="ru-RU" sz="1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 небольшой </a:t>
            </a:r>
            <a:r>
              <a:rPr lang="ru-RU" sz="1100" kern="0" dirty="0" smtClean="0">
                <a:solidFill>
                  <a:srgbClr val="000000"/>
                </a:solidFill>
                <a:latin typeface="Times New Roman" pitchFamily="18" charset="0"/>
              </a:rPr>
              <a:t>в</a:t>
            </a:r>
            <a:r>
              <a:rPr kumimoji="0" lang="ru-RU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редностью</a:t>
            </a:r>
            <a:r>
              <a:rPr lang="ru-RU" sz="1100" kern="0" noProof="0" dirty="0" smtClean="0">
                <a:solidFill>
                  <a:srgbClr val="000000"/>
                </a:solidFill>
                <a:latin typeface="Times New Roman" pitchFamily="18" charset="0"/>
              </a:rPr>
              <a:t>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Инициатор проекта - МКУ «Управление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заказчика-застройщика, архитектуры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и градостроительства» м. р. Сергиевский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Площадка расположена в юго-восточной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части  п. Суходол.</a:t>
            </a:r>
            <a:r>
              <a:rPr kumimoji="0" lang="ru-RU" sz="1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Координаты на карте: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53°53'56" с. ш.  51°14'38" в. д.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Площадь - 10,0 га.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Существующее положение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площадка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свободна от строений.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Инженерное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имеется наличие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100" kern="0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kumimoji="0" lang="ru-RU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вободных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мощностей и инженерно-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технического обеспечения</a:t>
            </a:r>
            <a:r>
              <a:rPr kumimoji="0" lang="ru-RU" sz="1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водоснабжением,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газоснабжением, электроснабжением.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Транспортное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вблизи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площадки проходит железнодорожная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ветка и автодорога областного и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федерального значения "Урал" – М -5</a:t>
            </a:r>
          </a:p>
        </p:txBody>
      </p:sp>
      <p:sp>
        <p:nvSpPr>
          <p:cNvPr id="75" name="AutoShape 7"/>
          <p:cNvSpPr>
            <a:spLocks noChangeArrowheads="1"/>
          </p:cNvSpPr>
          <p:nvPr/>
        </p:nvSpPr>
        <p:spPr bwMode="auto">
          <a:xfrm>
            <a:off x="6121649" y="1248313"/>
            <a:ext cx="3011570" cy="3742077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Инвестиционная площадка №3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Строительство промышленных предприятий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 производств с небольшой вредностью.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Инициатор проекта - МКУ «Управление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заказчика-застройщика,</a:t>
            </a:r>
            <a:r>
              <a:rPr kumimoji="0" lang="ru-RU" sz="11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архитектуры и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градостроительства» м. р. Сергиевский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Площадка расположена в юго-восточной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части п. Сургут, в промышленной зоне.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Координаты на карте: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53°54'54"с.ш.51°12'36"в.д. Площадь – 4,4 га.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Существующее положение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на площадке </a:t>
            </a:r>
            <a:endParaRPr lang="ru-RU" sz="1100" kern="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Расположено</a:t>
            </a:r>
            <a:r>
              <a:rPr lang="ru-RU" sz="1100" kern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не действующее здание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котельной.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Инженерное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имеется наличие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свободных мощностей и инженерно-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технического обеспечения водоснабжением,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газоснабжением, электроснабжением,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канализацией.</a:t>
            </a:r>
            <a:endParaRPr kumimoji="0" lang="ru-RU" sz="11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Транспортное обеспечение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 имеется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возможность выезда на автодорогу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областного значения</a:t>
            </a:r>
          </a:p>
        </p:txBody>
      </p:sp>
      <p:sp>
        <p:nvSpPr>
          <p:cNvPr id="77" name="AutoShape 7"/>
          <p:cNvSpPr>
            <a:spLocks noChangeArrowheads="1"/>
          </p:cNvSpPr>
          <p:nvPr/>
        </p:nvSpPr>
        <p:spPr bwMode="auto">
          <a:xfrm>
            <a:off x="9192952" y="1248313"/>
            <a:ext cx="2861116" cy="3742077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100" b="1" dirty="0">
                <a:latin typeface="Times New Roman" pitchFamily="18" charset="0"/>
              </a:rPr>
              <a:t>Инвестиционная площадка </a:t>
            </a:r>
            <a:r>
              <a:rPr lang="ru-RU" sz="1100" b="1" dirty="0" smtClean="0">
                <a:latin typeface="Times New Roman" pitchFamily="18" charset="0"/>
              </a:rPr>
              <a:t>№</a:t>
            </a:r>
            <a:r>
              <a:rPr lang="ru-RU" sz="1100" b="1" dirty="0">
                <a:latin typeface="Times New Roman" pitchFamily="18" charset="0"/>
              </a:rPr>
              <a:t>4</a:t>
            </a:r>
          </a:p>
          <a:p>
            <a:r>
              <a:rPr lang="ru-RU" sz="1100" dirty="0">
                <a:latin typeface="Times New Roman" pitchFamily="18" charset="0"/>
              </a:rPr>
              <a:t>Строительство промышленных </a:t>
            </a:r>
          </a:p>
          <a:p>
            <a:r>
              <a:rPr lang="ru-RU" sz="1100" dirty="0" smtClean="0">
                <a:latin typeface="Times New Roman" pitchFamily="18" charset="0"/>
              </a:rPr>
              <a:t>предприятий </a:t>
            </a:r>
            <a:r>
              <a:rPr lang="ru-RU" sz="1100" dirty="0">
                <a:latin typeface="Times New Roman" pitchFamily="18" charset="0"/>
              </a:rPr>
              <a:t>и производств </a:t>
            </a:r>
            <a:r>
              <a:rPr lang="ru-RU" sz="1100" dirty="0" smtClean="0">
                <a:latin typeface="Times New Roman" pitchFamily="18" charset="0"/>
              </a:rPr>
              <a:t>с небольшой</a:t>
            </a:r>
          </a:p>
          <a:p>
            <a:r>
              <a:rPr lang="ru-RU" sz="1100" dirty="0" smtClean="0">
                <a:latin typeface="Times New Roman" pitchFamily="18" charset="0"/>
              </a:rPr>
              <a:t>вредностью</a:t>
            </a:r>
            <a:endParaRPr lang="ru-RU" sz="1100" dirty="0">
              <a:latin typeface="Times New Roman" pitchFamily="18" charset="0"/>
            </a:endParaRPr>
          </a:p>
          <a:p>
            <a:r>
              <a:rPr lang="ru-RU" sz="1100" dirty="0">
                <a:latin typeface="Times New Roman" pitchFamily="18" charset="0"/>
              </a:rPr>
              <a:t>Инициатор проекта - МКУ «</a:t>
            </a:r>
            <a:r>
              <a:rPr lang="ru-RU" sz="1100" dirty="0" smtClean="0">
                <a:latin typeface="Times New Roman" pitchFamily="18" charset="0"/>
              </a:rPr>
              <a:t>Управление</a:t>
            </a:r>
          </a:p>
          <a:p>
            <a:r>
              <a:rPr lang="ru-RU" sz="1100" dirty="0" smtClean="0">
                <a:latin typeface="Times New Roman" pitchFamily="18" charset="0"/>
              </a:rPr>
              <a:t>заказчика-застройщика, архитектуры и </a:t>
            </a:r>
          </a:p>
          <a:p>
            <a:r>
              <a:rPr lang="ru-RU" sz="1100" dirty="0" smtClean="0">
                <a:latin typeface="Times New Roman" pitchFamily="18" charset="0"/>
              </a:rPr>
              <a:t>градостроительства</a:t>
            </a:r>
            <a:r>
              <a:rPr lang="ru-RU" sz="1100" dirty="0">
                <a:latin typeface="Times New Roman" pitchFamily="18" charset="0"/>
              </a:rPr>
              <a:t>» м. р. </a:t>
            </a:r>
            <a:r>
              <a:rPr lang="ru-RU" sz="1100" dirty="0" smtClean="0">
                <a:latin typeface="Times New Roman" pitchFamily="18" charset="0"/>
              </a:rPr>
              <a:t>Сергиевский.</a:t>
            </a:r>
            <a:endParaRPr lang="ru-RU" sz="1100" dirty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Площадка </a:t>
            </a:r>
            <a:r>
              <a:rPr lang="ru-RU" sz="1100" dirty="0">
                <a:latin typeface="Times New Roman" pitchFamily="18" charset="0"/>
              </a:rPr>
              <a:t>расположена в </a:t>
            </a:r>
            <a:r>
              <a:rPr lang="ru-RU" sz="1100" dirty="0" smtClean="0">
                <a:latin typeface="Times New Roman" pitchFamily="18" charset="0"/>
              </a:rPr>
              <a:t>юго-западной</a:t>
            </a:r>
          </a:p>
          <a:p>
            <a:r>
              <a:rPr lang="ru-RU" sz="1100" dirty="0" smtClean="0">
                <a:latin typeface="Times New Roman" pitchFamily="18" charset="0"/>
              </a:rPr>
              <a:t>части </a:t>
            </a:r>
            <a:r>
              <a:rPr lang="ru-RU" sz="1100" dirty="0">
                <a:latin typeface="Times New Roman" pitchFamily="18" charset="0"/>
              </a:rPr>
              <a:t>п. Сургут</a:t>
            </a:r>
            <a:r>
              <a:rPr lang="ru-RU" sz="1100" dirty="0" smtClean="0">
                <a:latin typeface="Times New Roman" pitchFamily="18" charset="0"/>
              </a:rPr>
              <a:t>.</a:t>
            </a:r>
          </a:p>
          <a:p>
            <a:r>
              <a:rPr lang="ru-RU" sz="1100" dirty="0">
                <a:latin typeface="Times New Roman" pitchFamily="18" charset="0"/>
              </a:rPr>
              <a:t>Координаты на </a:t>
            </a:r>
            <a:r>
              <a:rPr lang="ru-RU" sz="1100" dirty="0" smtClean="0">
                <a:latin typeface="Times New Roman" pitchFamily="18" charset="0"/>
              </a:rPr>
              <a:t>карте:</a:t>
            </a:r>
          </a:p>
          <a:p>
            <a:r>
              <a:rPr lang="ru-RU" sz="1100" dirty="0" smtClean="0">
                <a:latin typeface="Times New Roman" pitchFamily="18" charset="0"/>
              </a:rPr>
              <a:t>53°55'03"с.ш.51°10'54</a:t>
            </a:r>
            <a:r>
              <a:rPr lang="ru-RU" sz="1100" dirty="0">
                <a:latin typeface="Times New Roman" pitchFamily="18" charset="0"/>
              </a:rPr>
              <a:t>" в. д. </a:t>
            </a:r>
          </a:p>
          <a:p>
            <a:r>
              <a:rPr lang="ru-RU" sz="1100" dirty="0">
                <a:latin typeface="Times New Roman" pitchFamily="18" charset="0"/>
              </a:rPr>
              <a:t>Площадь – </a:t>
            </a:r>
            <a:r>
              <a:rPr lang="ru-RU" sz="1100" dirty="0" smtClean="0">
                <a:latin typeface="Times New Roman" pitchFamily="18" charset="0"/>
              </a:rPr>
              <a:t>1,0874 га.</a:t>
            </a:r>
            <a:endParaRPr lang="ru-RU" sz="1100" i="1" dirty="0">
              <a:latin typeface="Times New Roman" pitchFamily="18" charset="0"/>
            </a:endParaRPr>
          </a:p>
          <a:p>
            <a:r>
              <a:rPr lang="ru-RU" sz="1100" i="1" dirty="0">
                <a:latin typeface="Times New Roman" pitchFamily="18" charset="0"/>
              </a:rPr>
              <a:t>Существующее положение</a:t>
            </a:r>
            <a:r>
              <a:rPr lang="ru-RU" sz="1100" dirty="0">
                <a:latin typeface="Times New Roman" pitchFamily="18" charset="0"/>
              </a:rPr>
              <a:t>: </a:t>
            </a:r>
            <a:r>
              <a:rPr lang="ru-RU" sz="1100" dirty="0" smtClean="0">
                <a:latin typeface="Times New Roman" pitchFamily="18" charset="0"/>
              </a:rPr>
              <a:t>площадка</a:t>
            </a:r>
          </a:p>
          <a:p>
            <a:r>
              <a:rPr lang="ru-RU" sz="1100" dirty="0" smtClean="0">
                <a:latin typeface="Times New Roman" pitchFamily="18" charset="0"/>
              </a:rPr>
              <a:t> </a:t>
            </a:r>
            <a:r>
              <a:rPr lang="ru-RU" sz="1100" dirty="0">
                <a:latin typeface="Times New Roman" pitchFamily="18" charset="0"/>
              </a:rPr>
              <a:t>свободна от </a:t>
            </a:r>
            <a:r>
              <a:rPr lang="ru-RU" sz="1100" dirty="0" smtClean="0">
                <a:latin typeface="Times New Roman" pitchFamily="18" charset="0"/>
              </a:rPr>
              <a:t>строений</a:t>
            </a:r>
            <a:r>
              <a:rPr lang="ru-RU" sz="1100" dirty="0">
                <a:latin typeface="Times New Roman" pitchFamily="18" charset="0"/>
              </a:rPr>
              <a:t>.</a:t>
            </a:r>
            <a:endParaRPr lang="ru-RU" sz="1100" i="1" dirty="0">
              <a:latin typeface="Times New Roman" pitchFamily="18" charset="0"/>
            </a:endParaRPr>
          </a:p>
          <a:p>
            <a:r>
              <a:rPr lang="ru-RU" sz="1100" i="1" dirty="0">
                <a:latin typeface="Times New Roman" pitchFamily="18" charset="0"/>
              </a:rPr>
              <a:t>Инженерное обеспечение</a:t>
            </a:r>
            <a:r>
              <a:rPr lang="ru-RU" sz="1100" dirty="0">
                <a:latin typeface="Times New Roman" pitchFamily="18" charset="0"/>
              </a:rPr>
              <a:t>: имеется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наличие </a:t>
            </a:r>
            <a:r>
              <a:rPr lang="ru-RU" sz="1100" dirty="0">
                <a:latin typeface="Times New Roman" pitchFamily="18" charset="0"/>
              </a:rPr>
              <a:t>свободных </a:t>
            </a:r>
            <a:r>
              <a:rPr lang="ru-RU" sz="1100" dirty="0" smtClean="0">
                <a:latin typeface="Times New Roman" pitchFamily="18" charset="0"/>
              </a:rPr>
              <a:t>мощностей </a:t>
            </a:r>
            <a:r>
              <a:rPr lang="ru-RU" sz="1100" dirty="0">
                <a:latin typeface="Times New Roman" pitchFamily="18" charset="0"/>
              </a:rPr>
              <a:t>и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инженерно-технического </a:t>
            </a:r>
            <a:r>
              <a:rPr lang="ru-RU" sz="1100" dirty="0">
                <a:latin typeface="Times New Roman" pitchFamily="18" charset="0"/>
              </a:rPr>
              <a:t>обеспечения </a:t>
            </a:r>
          </a:p>
          <a:p>
            <a:r>
              <a:rPr lang="ru-RU" sz="1100" dirty="0">
                <a:latin typeface="Times New Roman" pitchFamily="18" charset="0"/>
              </a:rPr>
              <a:t>водоснабжением, газоснабжением,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электроснабжением</a:t>
            </a:r>
            <a:r>
              <a:rPr lang="ru-RU" sz="1100" i="1" dirty="0">
                <a:latin typeface="Times New Roman" pitchFamily="18" charset="0"/>
              </a:rPr>
              <a:t>.</a:t>
            </a:r>
          </a:p>
          <a:p>
            <a:r>
              <a:rPr lang="ru-RU" sz="1100" i="1" dirty="0">
                <a:latin typeface="Times New Roman" pitchFamily="18" charset="0"/>
              </a:rPr>
              <a:t>Транспортное</a:t>
            </a:r>
            <a:r>
              <a:rPr lang="ru-RU" sz="1100" dirty="0">
                <a:latin typeface="Times New Roman" pitchFamily="18" charset="0"/>
              </a:rPr>
              <a:t> </a:t>
            </a:r>
            <a:r>
              <a:rPr lang="ru-RU" sz="1100" i="1" dirty="0">
                <a:latin typeface="Times New Roman" pitchFamily="18" charset="0"/>
              </a:rPr>
              <a:t>обеспечение</a:t>
            </a:r>
            <a:r>
              <a:rPr lang="ru-RU" sz="1100" dirty="0">
                <a:latin typeface="Times New Roman" pitchFamily="18" charset="0"/>
              </a:rPr>
              <a:t>: </a:t>
            </a:r>
            <a:r>
              <a:rPr lang="ru-RU" sz="1100" dirty="0" smtClean="0">
                <a:latin typeface="Times New Roman" pitchFamily="18" charset="0"/>
              </a:rPr>
              <a:t>проходит</a:t>
            </a:r>
          </a:p>
          <a:p>
            <a:r>
              <a:rPr lang="ru-RU" sz="1100" dirty="0" smtClean="0">
                <a:latin typeface="Times New Roman" pitchFamily="18" charset="0"/>
              </a:rPr>
              <a:t> </a:t>
            </a:r>
            <a:r>
              <a:rPr lang="ru-RU" sz="1100" dirty="0">
                <a:latin typeface="Times New Roman" pitchFamily="18" charset="0"/>
              </a:rPr>
              <a:t>дорога областного </a:t>
            </a:r>
            <a:r>
              <a:rPr lang="ru-RU" sz="1100" dirty="0" smtClean="0">
                <a:latin typeface="Times New Roman" pitchFamily="18" charset="0"/>
              </a:rPr>
              <a:t>значения</a:t>
            </a:r>
            <a:r>
              <a:rPr lang="ru-RU" sz="1100" dirty="0">
                <a:latin typeface="Times New Roman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787" y="5074601"/>
            <a:ext cx="2332307" cy="14356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70" y="5049483"/>
            <a:ext cx="2376927" cy="1485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553" y="5042831"/>
            <a:ext cx="2349086" cy="14858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5" y="5074601"/>
            <a:ext cx="2391273" cy="14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3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6" y="233412"/>
            <a:ext cx="8748825" cy="679513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ИМУЩЕСТВЕННЫЕ КОМПЛЕКСЫ, ПРЕДЛАГАЕМЫЕ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РАЗВИТИЯ ИНВЕСТИЦИОННОЙ ДЕЯТЕЛЬНОСТИ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93FCAAC6-1701-4F16-9BE1-BA1CAD5D87C6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6FC7E42C-B6E5-4020-A52D-8F02BAC171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6A711832-E361-42E4-BDAA-D6026745A510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529F6E08-C2B9-4CE5-B425-9B9D7FAABBA4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391E8305-64CB-4939-964B-34FD8A909A6B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BF1A5E08-B0B7-4AE2-BCC9-3BF3AFCAED29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D40BB732-5324-458A-9876-1AF1F00F189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DA444802-1C4D-4817-B26A-0772FEAA52E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FD5DA158-8D7E-476C-B182-4748E3B0C6D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ABBC838B-FD64-42B0-A296-86003747EB9E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6B97B8E4-F20D-4E62-A0E7-DA0D6D1A2274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3653C023-2D57-4EC5-96A0-0FBE5BF71A7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D39E4733-D345-4E1E-BC45-F19EFD701ACB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F1CF4D60-2C03-473E-8DD8-A2548DCE081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7CD8ECD0-F8FA-4FC1-96C3-5229E1FF919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055DD66E-7F79-4C06-8D06-1DB827203D5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B8DE603A-68AC-4AC3-9B84-B0484E87A70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67314EE4-6356-49D4-B513-287D346C5B3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B53DEC9A-FAF9-4BC8-A3A6-362873E3C6B7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723C831D-D612-4F08-871B-DD6BF191631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C669EB22-5E0F-4E84-990C-E2D0D2982227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52F9905E-781A-41FF-8579-43C745B403FC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18DAEE46-2AEE-41B4-B7ED-8E3DE1247C3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9753484E-2A47-42CC-87AD-E89A204EBD15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F2A85FE9-ABFC-41EE-9A72-6A7519E68B66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DD081A8A-85B5-41A6-AE50-589C15DDE72C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00902A28-7AA4-446E-BE1E-328DC2A4FF0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76546880-359F-4874-B283-F407A5DE1C09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D51006B0-39F8-4118-AD20-4F2CBBAE023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0FC170CA-7716-4D34-8F4D-6EE7CA178218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xmlns="" id="{FE5493BD-0B2C-4E15-B4E3-EFAB248BDA29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AutoShape 7"/>
          <p:cNvSpPr>
            <a:spLocks noChangeArrowheads="1"/>
          </p:cNvSpPr>
          <p:nvPr/>
        </p:nvSpPr>
        <p:spPr bwMode="auto">
          <a:xfrm>
            <a:off x="184503" y="2202322"/>
            <a:ext cx="8020384" cy="3855924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dirty="0">
                <a:latin typeface="Times New Roman" pitchFamily="18" charset="0"/>
              </a:rPr>
              <a:t>Промышленное целевое </a:t>
            </a:r>
            <a:r>
              <a:rPr lang="ru-RU" sz="1400" dirty="0" smtClean="0">
                <a:latin typeface="Times New Roman" pitchFamily="18" charset="0"/>
              </a:rPr>
              <a:t>назначение</a:t>
            </a:r>
          </a:p>
          <a:p>
            <a:pPr algn="ctr"/>
            <a:r>
              <a:rPr lang="ru-RU" sz="1400" dirty="0" smtClean="0">
                <a:latin typeface="Times New Roman" pitchFamily="18" charset="0"/>
              </a:rPr>
              <a:t>Площадка расположена в п. Сургут, ул. Сквозная, </a:t>
            </a:r>
            <a:r>
              <a:rPr lang="ru-RU" sz="1400" dirty="0">
                <a:latin typeface="Times New Roman" pitchFamily="18" charset="0"/>
              </a:rPr>
              <a:t>д.35.</a:t>
            </a:r>
          </a:p>
          <a:p>
            <a:pPr algn="ctr"/>
            <a:r>
              <a:rPr lang="ru-RU" sz="1400" dirty="0" smtClean="0">
                <a:latin typeface="Times New Roman" pitchFamily="18" charset="0"/>
              </a:rPr>
              <a:t>Координаты </a:t>
            </a:r>
            <a:r>
              <a:rPr lang="ru-RU" sz="1400" dirty="0">
                <a:latin typeface="Times New Roman" pitchFamily="18" charset="0"/>
              </a:rPr>
              <a:t>на </a:t>
            </a:r>
            <a:r>
              <a:rPr lang="ru-RU" sz="1400" dirty="0" smtClean="0">
                <a:latin typeface="Times New Roman" pitchFamily="18" charset="0"/>
              </a:rPr>
              <a:t>карте</a:t>
            </a:r>
            <a:r>
              <a:rPr lang="ru-RU" sz="1400" dirty="0">
                <a:latin typeface="Times New Roman" pitchFamily="18" charset="0"/>
              </a:rPr>
              <a:t>: Долгота: 51°11′45.77″E (</a:t>
            </a:r>
            <a:r>
              <a:rPr lang="ru-RU" sz="1400" dirty="0" smtClean="0">
                <a:latin typeface="Times New Roman" pitchFamily="18" charset="0"/>
              </a:rPr>
              <a:t>51.196047), Широта</a:t>
            </a:r>
            <a:r>
              <a:rPr lang="ru-RU" sz="1400" dirty="0">
                <a:latin typeface="Times New Roman" pitchFamily="18" charset="0"/>
              </a:rPr>
              <a:t>: 53°55′36.11″N (53.926697</a:t>
            </a:r>
            <a:r>
              <a:rPr lang="ru-RU" sz="1400" dirty="0" smtClean="0">
                <a:latin typeface="Times New Roman" pitchFamily="18" charset="0"/>
              </a:rPr>
              <a:t>)</a:t>
            </a:r>
            <a:endParaRPr lang="ru-RU" sz="1400" dirty="0">
              <a:latin typeface="Times New Roman" pitchFamily="18" charset="0"/>
            </a:endParaRPr>
          </a:p>
          <a:p>
            <a:pPr algn="ctr"/>
            <a:r>
              <a:rPr lang="ru-RU" sz="1400" dirty="0">
                <a:latin typeface="Times New Roman" pitchFamily="18" charset="0"/>
              </a:rPr>
              <a:t>Площадь – </a:t>
            </a:r>
            <a:r>
              <a:rPr lang="ru-RU" sz="1400" dirty="0" smtClean="0">
                <a:latin typeface="Times New Roman" pitchFamily="18" charset="0"/>
              </a:rPr>
              <a:t>8,4 га.</a:t>
            </a:r>
            <a:endParaRPr lang="ru-RU" sz="1400" i="1" dirty="0">
              <a:latin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</a:rPr>
              <a:t>Существующее положение</a:t>
            </a:r>
            <a:r>
              <a:rPr lang="ru-RU" sz="1400" dirty="0">
                <a:latin typeface="Times New Roman" pitchFamily="18" charset="0"/>
              </a:rPr>
              <a:t>: </a:t>
            </a:r>
            <a:r>
              <a:rPr lang="ru-RU" sz="1400" dirty="0" smtClean="0">
                <a:latin typeface="Times New Roman" pitchFamily="18" charset="0"/>
              </a:rPr>
              <a:t>На площадке 3 </a:t>
            </a:r>
            <a:r>
              <a:rPr lang="ru-RU" sz="1400" dirty="0">
                <a:latin typeface="Times New Roman" pitchFamily="18" charset="0"/>
              </a:rPr>
              <a:t>здания общей площадью 7285 м2, в т.ч</a:t>
            </a:r>
            <a:r>
              <a:rPr lang="ru-RU" sz="1400" dirty="0" smtClean="0">
                <a:latin typeface="Times New Roman" pitchFamily="18" charset="0"/>
              </a:rPr>
              <a:t>:</a:t>
            </a:r>
          </a:p>
          <a:p>
            <a:pPr algn="ctr"/>
            <a:r>
              <a:rPr lang="ru-RU" sz="1400" dirty="0" smtClean="0">
                <a:latin typeface="Times New Roman" pitchFamily="18" charset="0"/>
              </a:rPr>
              <a:t>1 </a:t>
            </a:r>
            <a:r>
              <a:rPr lang="ru-RU" sz="1400" dirty="0">
                <a:latin typeface="Times New Roman" pitchFamily="18" charset="0"/>
              </a:rPr>
              <a:t>склад (2-этажный)- 2598,5 </a:t>
            </a:r>
            <a:r>
              <a:rPr lang="ru-RU" sz="1400" dirty="0" smtClean="0">
                <a:latin typeface="Times New Roman" pitchFamily="18" charset="0"/>
              </a:rPr>
              <a:t>м2, 1 </a:t>
            </a:r>
            <a:r>
              <a:rPr lang="ru-RU" sz="1400" dirty="0">
                <a:latin typeface="Times New Roman" pitchFamily="18" charset="0"/>
              </a:rPr>
              <a:t>склад (1-этажный</a:t>
            </a:r>
            <a:r>
              <a:rPr lang="ru-RU" sz="1400" dirty="0" smtClean="0">
                <a:latin typeface="Times New Roman" pitchFamily="18" charset="0"/>
              </a:rPr>
              <a:t>)- 600 </a:t>
            </a:r>
            <a:r>
              <a:rPr lang="ru-RU" sz="1400" dirty="0">
                <a:latin typeface="Times New Roman" pitchFamily="18" charset="0"/>
              </a:rPr>
              <a:t>м2</a:t>
            </a:r>
            <a:r>
              <a:rPr lang="ru-RU" sz="1400" dirty="0" smtClean="0">
                <a:latin typeface="Times New Roman" pitchFamily="18" charset="0"/>
              </a:rPr>
              <a:t>.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</a:rPr>
              <a:t>Инженерное </a:t>
            </a:r>
            <a:r>
              <a:rPr lang="ru-RU" sz="1400" i="1" dirty="0">
                <a:latin typeface="Times New Roman" pitchFamily="18" charset="0"/>
              </a:rPr>
              <a:t>обеспечение</a:t>
            </a:r>
            <a:r>
              <a:rPr lang="ru-RU" sz="1400" dirty="0">
                <a:latin typeface="Times New Roman" pitchFamily="18" charset="0"/>
              </a:rPr>
              <a:t>: Водоснабжение, электроснабжение, выгребная яма, </a:t>
            </a:r>
            <a:endParaRPr lang="ru-RU" sz="1400" dirty="0" smtClean="0">
              <a:latin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</a:rPr>
              <a:t>имеется </a:t>
            </a:r>
            <a:r>
              <a:rPr lang="ru-RU" sz="1400" dirty="0">
                <a:latin typeface="Times New Roman" pitchFamily="18" charset="0"/>
              </a:rPr>
              <a:t>возможность подключения </a:t>
            </a:r>
            <a:r>
              <a:rPr lang="ru-RU" sz="1400" dirty="0" smtClean="0">
                <a:latin typeface="Times New Roman" pitchFamily="18" charset="0"/>
              </a:rPr>
              <a:t>к </a:t>
            </a:r>
            <a:r>
              <a:rPr lang="ru-RU" sz="1400" dirty="0">
                <a:latin typeface="Times New Roman" pitchFamily="18" charset="0"/>
              </a:rPr>
              <a:t>канализации; </a:t>
            </a:r>
            <a:endParaRPr lang="ru-RU" sz="1400" dirty="0" smtClean="0">
              <a:latin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</a:rPr>
              <a:t>имеется </a:t>
            </a:r>
            <a:r>
              <a:rPr lang="ru-RU" sz="1400" dirty="0">
                <a:latin typeface="Times New Roman" pitchFamily="18" charset="0"/>
              </a:rPr>
              <a:t>возможность подключения к централизованному </a:t>
            </a:r>
            <a:r>
              <a:rPr lang="ru-RU" sz="1400" dirty="0" smtClean="0">
                <a:latin typeface="Times New Roman" pitchFamily="18" charset="0"/>
              </a:rPr>
              <a:t>отоплению.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</a:rPr>
              <a:t>Транспортное</a:t>
            </a:r>
            <a:r>
              <a:rPr lang="ru-RU" sz="1400" dirty="0" smtClean="0">
                <a:latin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</a:rPr>
              <a:t>обеспечение</a:t>
            </a:r>
            <a:r>
              <a:rPr lang="ru-RU" sz="1400" dirty="0">
                <a:latin typeface="Times New Roman" pitchFamily="18" charset="0"/>
              </a:rPr>
              <a:t>: Имеется наличие а/м подъездных путей с твердым покрытием к площадке. </a:t>
            </a:r>
            <a:endParaRPr lang="ru-RU" sz="1400" dirty="0" smtClean="0">
              <a:latin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</a:rPr>
              <a:t>Расстояние </a:t>
            </a:r>
            <a:r>
              <a:rPr lang="ru-RU" sz="1400" dirty="0">
                <a:latin typeface="Times New Roman" pitchFamily="18" charset="0"/>
              </a:rPr>
              <a:t>до федеральных трасс - 7 км.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97186" y="1731460"/>
            <a:ext cx="402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комплекс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2527" y="2858530"/>
            <a:ext cx="3817473" cy="275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3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6" y="233412"/>
            <a:ext cx="8748825" cy="679513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ИМУЩЕСТВЕННЫЕ КОМПЛЕКСЫ, ПРЕДЛАГАЕМЫЕ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РАЗВИТИЯ ИНВЕСТИЦИОННОЙ ДЕЯТЕЛЬНОСТИ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93FCAAC6-1701-4F16-9BE1-BA1CAD5D87C6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6FC7E42C-B6E5-4020-A52D-8F02BAC171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6A711832-E361-42E4-BDAA-D6026745A510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529F6E08-C2B9-4CE5-B425-9B9D7FAABBA4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391E8305-64CB-4939-964B-34FD8A909A6B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BF1A5E08-B0B7-4AE2-BCC9-3BF3AFCAED29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D40BB732-5324-458A-9876-1AF1F00F189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DA444802-1C4D-4817-B26A-0772FEAA52E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FD5DA158-8D7E-476C-B182-4748E3B0C6D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ABBC838B-FD64-42B0-A296-86003747EB9E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6B97B8E4-F20D-4E62-A0E7-DA0D6D1A2274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3653C023-2D57-4EC5-96A0-0FBE5BF71A74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D39E4733-D345-4E1E-BC45-F19EFD701ACB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F1CF4D60-2C03-473E-8DD8-A2548DCE081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7CD8ECD0-F8FA-4FC1-96C3-5229E1FF919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055DD66E-7F79-4C06-8D06-1DB827203D5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B8DE603A-68AC-4AC3-9B84-B0484E87A70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67314EE4-6356-49D4-B513-287D346C5B3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B53DEC9A-FAF9-4BC8-A3A6-362873E3C6B7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723C831D-D612-4F08-871B-DD6BF191631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C669EB22-5E0F-4E84-990C-E2D0D2982227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52F9905E-781A-41FF-8579-43C745B403FC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18DAEE46-2AEE-41B4-B7ED-8E3DE1247C31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9753484E-2A47-42CC-87AD-E89A204EBD15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F2A85FE9-ABFC-41EE-9A72-6A7519E68B66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DD081A8A-85B5-41A6-AE50-589C15DDE72C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00902A28-7AA4-446E-BE1E-328DC2A4FF0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76546880-359F-4874-B283-F407A5DE1C09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D51006B0-39F8-4118-AD20-4F2CBBAE023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0FC170CA-7716-4D34-8F4D-6EE7CA178218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xmlns="" id="{FE5493BD-0B2C-4E15-B4E3-EFAB248BDA29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AutoShape 7"/>
          <p:cNvSpPr>
            <a:spLocks noChangeArrowheads="1"/>
          </p:cNvSpPr>
          <p:nvPr/>
        </p:nvSpPr>
        <p:spPr bwMode="auto">
          <a:xfrm>
            <a:off x="184503" y="2683823"/>
            <a:ext cx="8020384" cy="274320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400" dirty="0">
                <a:latin typeface="Times New Roman" pitchFamily="18" charset="0"/>
              </a:rPr>
              <a:t>Промышленное целевое </a:t>
            </a:r>
            <a:r>
              <a:rPr lang="ru-RU" sz="1400" dirty="0" smtClean="0">
                <a:latin typeface="Times New Roman" pitchFamily="18" charset="0"/>
              </a:rPr>
              <a:t>назначение</a:t>
            </a:r>
          </a:p>
          <a:p>
            <a:pPr algn="ctr"/>
            <a:r>
              <a:rPr lang="ru-RU" sz="1400" dirty="0" smtClean="0">
                <a:latin typeface="Times New Roman" pitchFamily="18" charset="0"/>
              </a:rPr>
              <a:t>Площадка </a:t>
            </a:r>
            <a:r>
              <a:rPr lang="ru-RU" sz="1400" dirty="0" smtClean="0">
                <a:latin typeface="Times New Roman" pitchFamily="18" charset="0"/>
              </a:rPr>
              <a:t>расположена: </a:t>
            </a:r>
            <a:r>
              <a:rPr lang="ru-RU" sz="1400" dirty="0">
                <a:latin typeface="Times New Roman" pitchFamily="18" charset="0"/>
              </a:rPr>
              <a:t>М-5 1114 Километр, 1, </a:t>
            </a:r>
            <a:r>
              <a:rPr lang="ru-RU" sz="1400" dirty="0" err="1">
                <a:latin typeface="Times New Roman" pitchFamily="18" charset="0"/>
              </a:rPr>
              <a:t>пгт</a:t>
            </a:r>
            <a:r>
              <a:rPr lang="ru-RU" sz="1400" dirty="0">
                <a:latin typeface="Times New Roman" pitchFamily="18" charset="0"/>
              </a:rPr>
              <a:t> Суходол, Сергиевский район, Самарская </a:t>
            </a:r>
            <a:r>
              <a:rPr lang="ru-RU" sz="1400" dirty="0">
                <a:latin typeface="Times New Roman" pitchFamily="18" charset="0"/>
              </a:rPr>
              <a:t>область</a:t>
            </a:r>
          </a:p>
          <a:p>
            <a:pPr algn="ctr"/>
            <a:r>
              <a:rPr lang="ru-RU" sz="1400" dirty="0">
                <a:latin typeface="Times New Roman" pitchFamily="18" charset="0"/>
              </a:rPr>
              <a:t>Координаты </a:t>
            </a:r>
            <a:r>
              <a:rPr lang="ru-RU" sz="1400" dirty="0">
                <a:latin typeface="Times New Roman" pitchFamily="18" charset="0"/>
              </a:rPr>
              <a:t>на </a:t>
            </a:r>
            <a:r>
              <a:rPr lang="ru-RU" sz="1400" dirty="0">
                <a:latin typeface="Times New Roman" pitchFamily="18" charset="0"/>
              </a:rPr>
              <a:t>карте</a:t>
            </a:r>
            <a:r>
              <a:rPr lang="ru-RU" sz="1400" dirty="0">
                <a:latin typeface="Times New Roman" pitchFamily="18" charset="0"/>
              </a:rPr>
              <a:t>: </a:t>
            </a:r>
            <a:r>
              <a:rPr lang="ru-RU" sz="1400" dirty="0">
                <a:latin typeface="Times New Roman" pitchFamily="18" charset="0"/>
              </a:rPr>
              <a:t>Долгота 51,24822∘ в. </a:t>
            </a:r>
            <a:r>
              <a:rPr lang="ru-RU" sz="1400" dirty="0" smtClean="0">
                <a:latin typeface="Times New Roman" pitchFamily="18" charset="0"/>
              </a:rPr>
              <a:t>д , Ширина </a:t>
            </a:r>
            <a:r>
              <a:rPr lang="ru-RU" sz="1400" dirty="0">
                <a:latin typeface="Times New Roman" pitchFamily="18" charset="0"/>
              </a:rPr>
              <a:t>53,88742∘ с. ш</a:t>
            </a:r>
          </a:p>
          <a:p>
            <a:pPr algn="ctr"/>
            <a:r>
              <a:rPr lang="ru-RU" sz="1400" dirty="0" smtClean="0">
                <a:latin typeface="Times New Roman" pitchFamily="18" charset="0"/>
              </a:rPr>
              <a:t>Площадь – 432 м2.</a:t>
            </a:r>
            <a:endParaRPr lang="ru-RU" sz="1400" i="1" dirty="0">
              <a:latin typeface="Times New Roman" pitchFamily="18" charset="0"/>
            </a:endParaRPr>
          </a:p>
          <a:p>
            <a:pPr algn="ctr"/>
            <a:r>
              <a:rPr lang="ru-RU" sz="1400" i="1" dirty="0">
                <a:latin typeface="Times New Roman" pitchFamily="18" charset="0"/>
              </a:rPr>
              <a:t>Существующее положение</a:t>
            </a:r>
            <a:r>
              <a:rPr lang="ru-RU" sz="1400" dirty="0">
                <a:latin typeface="Times New Roman" pitchFamily="18" charset="0"/>
              </a:rPr>
              <a:t>: </a:t>
            </a:r>
            <a:r>
              <a:rPr lang="ru-RU" sz="1400" dirty="0" smtClean="0">
                <a:latin typeface="Times New Roman" pitchFamily="18" charset="0"/>
              </a:rPr>
              <a:t>На площадке </a:t>
            </a:r>
            <a:r>
              <a:rPr lang="ru-RU" sz="1400" dirty="0" smtClean="0">
                <a:latin typeface="Times New Roman" pitchFamily="18" charset="0"/>
              </a:rPr>
              <a:t>1 здание </a:t>
            </a:r>
            <a:r>
              <a:rPr lang="ru-RU" sz="1400" dirty="0">
                <a:latin typeface="Times New Roman" pitchFamily="18" charset="0"/>
              </a:rPr>
              <a:t>общей площадью </a:t>
            </a:r>
            <a:r>
              <a:rPr lang="ru-RU" sz="1400" dirty="0" smtClean="0">
                <a:latin typeface="Times New Roman" pitchFamily="18" charset="0"/>
              </a:rPr>
              <a:t>295 м2.</a:t>
            </a:r>
          </a:p>
          <a:p>
            <a:pPr algn="ctr"/>
            <a:r>
              <a:rPr lang="ru-RU" sz="1400" i="1" dirty="0" smtClean="0">
                <a:latin typeface="Times New Roman" pitchFamily="18" charset="0"/>
              </a:rPr>
              <a:t>Инженерное </a:t>
            </a:r>
            <a:r>
              <a:rPr lang="ru-RU" sz="1400" i="1" dirty="0">
                <a:latin typeface="Times New Roman" pitchFamily="18" charset="0"/>
              </a:rPr>
              <a:t>обеспечение</a:t>
            </a:r>
            <a:r>
              <a:rPr lang="ru-RU" sz="1400" dirty="0">
                <a:latin typeface="Times New Roman" pitchFamily="18" charset="0"/>
              </a:rPr>
              <a:t>: </a:t>
            </a:r>
            <a:r>
              <a:rPr lang="ru-RU" sz="1400" dirty="0" smtClean="0">
                <a:latin typeface="Times New Roman" pitchFamily="18" charset="0"/>
              </a:rPr>
              <a:t>Водоснабжение - скважина, </a:t>
            </a:r>
            <a:r>
              <a:rPr lang="ru-RU" sz="1400" dirty="0">
                <a:latin typeface="Times New Roman" pitchFamily="18" charset="0"/>
              </a:rPr>
              <a:t>электроснабжение, выгребная </a:t>
            </a:r>
            <a:r>
              <a:rPr lang="ru-RU" sz="1400" dirty="0" smtClean="0">
                <a:latin typeface="Times New Roman" pitchFamily="18" charset="0"/>
              </a:rPr>
              <a:t>яма.</a:t>
            </a:r>
            <a:endParaRPr lang="ru-RU" sz="1400" dirty="0" smtClean="0">
              <a:latin typeface="Times New Roman" pitchFamily="18" charset="0"/>
            </a:endParaRPr>
          </a:p>
          <a:p>
            <a:pPr algn="ctr"/>
            <a:r>
              <a:rPr lang="ru-RU" sz="1400" i="1" dirty="0" smtClean="0">
                <a:latin typeface="Times New Roman" pitchFamily="18" charset="0"/>
              </a:rPr>
              <a:t>Транспортное</a:t>
            </a:r>
            <a:r>
              <a:rPr lang="ru-RU" sz="1400" dirty="0" smtClean="0">
                <a:latin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</a:rPr>
              <a:t>обеспечение</a:t>
            </a:r>
            <a:r>
              <a:rPr lang="ru-RU" sz="1400" dirty="0">
                <a:latin typeface="Times New Roman" pitchFamily="18" charset="0"/>
              </a:rPr>
              <a:t>: Имеется наличие а/м подъездных путей с твердым покрытием к площадке. </a:t>
            </a:r>
            <a:endParaRPr lang="ru-RU" sz="1400" dirty="0" smtClean="0">
              <a:latin typeface="Times New Roman" pitchFamily="18" charset="0"/>
            </a:endParaRPr>
          </a:p>
          <a:p>
            <a:pPr algn="ctr"/>
            <a:r>
              <a:rPr lang="ru-RU" sz="1400" dirty="0" smtClean="0">
                <a:latin typeface="Times New Roman" pitchFamily="18" charset="0"/>
              </a:rPr>
              <a:t>Расстояние </a:t>
            </a:r>
            <a:r>
              <a:rPr lang="ru-RU" sz="1400" dirty="0">
                <a:latin typeface="Times New Roman" pitchFamily="18" charset="0"/>
              </a:rPr>
              <a:t>до федеральных трасс </a:t>
            </a:r>
            <a:r>
              <a:rPr lang="ru-RU" sz="1400" dirty="0" smtClean="0">
                <a:latin typeface="Times New Roman" pitchFamily="18" charset="0"/>
              </a:rPr>
              <a:t>– 0,5 </a:t>
            </a:r>
            <a:r>
              <a:rPr lang="ru-RU" sz="1400" dirty="0">
                <a:latin typeface="Times New Roman" pitchFamily="18" charset="0"/>
              </a:rPr>
              <a:t>км.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97186" y="1731460"/>
            <a:ext cx="402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комплекс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Brownfield 2-2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740" y="2835873"/>
            <a:ext cx="3422898" cy="221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80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ВЫВОДЫ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РАЗДЕЛУ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D03DB977-4A57-466A-AAB1-A5C85CD5E36C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5982CB53-AC87-4342-8239-F9A213ED0FE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CB18EB5A-01D3-4894-A2D4-55080EC6DD9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6CA7D9EA-C110-447A-BD62-487B9AAE4F3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3914A561-C649-4844-99B3-D27D1D4A5DCE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D9DDB037-B323-48BD-B427-FF970A99E8A6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87C5C176-A18D-4777-8B3A-0A3E53F03522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EF623321-FB88-4590-A4A6-73DF529196D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85AB8DBD-C24B-4861-BD71-6A78FF8E28B5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7717F19D-15A3-454E-AD3E-05F9CB984E0A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B6A078DF-9545-4E61-9921-B0F7C1EA1DD9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AFA3C4FB-BE00-4429-812F-9861289BD227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55A8F3BC-9F80-4617-9B01-E9209F0E00E0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F7D40F1A-5767-493D-BD83-62B4B5CD0D83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8901813E-E273-4E22-AC4D-F9A8BE973C0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4FED3753-32D1-48AC-AABE-BA820A257F0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E7EE4B73-BF3C-4030-8F9E-4BB2AC06132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241E8A15-F11C-481E-9A5C-30BA0E505EA9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03159728-539E-41D6-BD9B-4DA04686311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04E75FAC-5354-4F82-AF1B-C81158F83DC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91BD28DB-C7C6-4AB3-8CFA-87CA702A8CA7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77A09CE3-7B98-40AC-94D5-7D78B254A2B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835046B6-8F0F-4DB8-B165-08BFA5AE8B2F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95A36C93-0ECC-4A0A-AAC9-C6259A28C56B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77402FF9-B96B-4109-A237-6A9871E1C961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CA1BF38C-6741-4276-BD34-C3615231415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A94A6372-25BC-46E7-A69D-D6F74C6C359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721F3798-AE13-4382-A960-AD2542CA191A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EB6202A1-91C2-4000-83CF-DEB88FFFF376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DDAB0FF3-7C4A-407C-BA5E-82A4501B817E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735C9768-E200-4C8B-A812-60D48B5693C1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8976" y="1638794"/>
            <a:ext cx="116532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006446" y="1253704"/>
            <a:ext cx="7339913" cy="6073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инвестировать в Сергиевский район: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9075279" y="2305970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</a:rPr>
              <a:t>Благоприятный инвестиционный климат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188764" y="2305970"/>
            <a:ext cx="2561558" cy="12558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</a:rPr>
              <a:t>Развитая транспортная инфраструктура, автодорога 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</a:rPr>
              <a:t>федерального значения «Москва- Уфа - Челябинск» (М-5) протяженностью 60,7 км.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153731" y="4177010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перспективных площадок для реализации инвестиционных проектов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9075279" y="4177010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</a:rPr>
              <a:t>Высокое состояние инженерной инфраструктуры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7"/>
          <a:srcRect b="4075"/>
          <a:stretch/>
        </p:blipFill>
        <p:spPr>
          <a:xfrm>
            <a:off x="4224972" y="4177010"/>
            <a:ext cx="2940343" cy="20464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8"/>
          <a:srcRect b="4142"/>
          <a:stretch/>
        </p:blipFill>
        <p:spPr>
          <a:xfrm>
            <a:off x="3351708" y="2305970"/>
            <a:ext cx="2324694" cy="16712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29182" y="2305970"/>
            <a:ext cx="2672267" cy="167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xmlns="" id="{20D93F1C-99F9-34DC-C93C-DE3488EF2FA4}"/>
              </a:ext>
            </a:extLst>
          </p:cNvPr>
          <p:cNvGrpSpPr/>
          <p:nvPr/>
        </p:nvGrpSpPr>
        <p:grpSpPr>
          <a:xfrm>
            <a:off x="7278100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xmlns="" id="{6283D8BC-82D4-B8A2-1D93-984835ED86E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xmlns="" id="{A6A45A6B-BF87-7B05-C16A-53467DCAC3D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9" y="3711640"/>
            <a:ext cx="7675326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СТРАТЕГИЧЕСКИЙ ПЛАН РАЗВИТИЯ МУНИЦИПАЛЬНОГО ОБРАЗОВАНИЯ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xmlns="" id="{FD355094-F80B-521A-5D90-116E45545642}"/>
              </a:ext>
            </a:extLst>
          </p:cNvPr>
          <p:cNvSpPr/>
          <p:nvPr/>
        </p:nvSpPr>
        <p:spPr>
          <a:xfrm>
            <a:off x="589504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589505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8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:a16="http://schemas.microsoft.com/office/drawing/2014/main" xmlns="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BD8904C9-1468-2D43-6B20-F4A2177E4883}"/>
              </a:ext>
            </a:extLst>
          </p:cNvPr>
          <p:cNvSpPr/>
          <p:nvPr/>
        </p:nvSpPr>
        <p:spPr>
          <a:xfrm flipV="1">
            <a:off x="589503" y="6510214"/>
            <a:ext cx="1115799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4">
            <a:extLst>
              <a:ext uri="{FF2B5EF4-FFF2-40B4-BE49-F238E27FC236}">
                <a16:creationId xmlns:a16="http://schemas.microsoft.com/office/drawing/2014/main" xmlns="" id="{2FC112B2-D02D-45CA-8483-3E29AC1A326D}"/>
              </a:ext>
            </a:extLst>
          </p:cNvPr>
          <p:cNvSpPr txBox="1"/>
          <p:nvPr/>
        </p:nvSpPr>
        <p:spPr>
          <a:xfrm>
            <a:off x="1618980" y="2015336"/>
            <a:ext cx="2285698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Сергиевский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60" y="1852230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75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6" y="233412"/>
            <a:ext cx="8748825" cy="679513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СТРАТЕГИЧЕСКИЕ ЦЕЛИ И ЗАДАЧИ ИНВЕСТИЦИОННОГО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МУНИЦИПАЛЬНОГО ОБРАЗОВАНИЯ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C04546D-2E4A-4386-828E-B0330EA4DCC2}"/>
              </a:ext>
            </a:extLst>
          </p:cNvPr>
          <p:cNvSpPr txBox="1"/>
          <p:nvPr/>
        </p:nvSpPr>
        <p:spPr>
          <a:xfrm>
            <a:off x="318977" y="1343128"/>
            <a:ext cx="1142852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основным стратегическим целям инвестиционного развития муниципального района Сергиевский относятся: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и экономической роли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туризма муниципального образования. Становление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р. Сергиевский к 2026 году  популярным бальнеологическим курортом, который способен принимать в круглогодичном режиме не менее 0,5 тыс. туристов в год, предоставляя условия для максимально разностороннего активного отдыха с лечебно-оздоровительными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возможностями. Увеличение туристов культурно-познавательного туризма  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познавательными целями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которое знакомит туриста с историко-культурными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природными ценностями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традициями и обычаями, в том числе посредством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осуществления экскурсионной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и проведения событийных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лечебно-оздоровительного туризма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туризм с целью оздоровления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укрепления здоровья.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к 2026 году на территории муниципального района Сергиевский высокотехнологичного кластера мясной промышленности, продукция которого должна занимать не менее 10% соответствующего рынка муниципального района Сергиевский. При этом не менее 5% объема будет экспортироваться в другие муниципальные районы Самарской области.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еализация проекта изготовления поддонов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позволит локализовать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весь производственный цикл внутри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 за счет организации собственного заготовительного производства.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Инвестиционно-эффективное направление обеспечит изготовление поддонов к 2026 г.  и составит более 1000 поддонов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месяц, ожидается создание новых рабочих мест.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задачей развития муниципального образования являются конкретные и измеримые шаги, с помощью которых  будут выполнены поставленные стратегические цели. Каждая задача поддерживается набором определенных мер (мероприятий, проектов) по их достижению.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CAE48EA4-BA27-437D-B895-0F3ED4C85F72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92B861A8-7C27-48C6-B854-91F8B995913D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E423F856-83A6-464D-BA90-21F71D4DE23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BEBAB262-1055-4CF9-81E1-BB6E36F7909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0505F366-789A-440D-AB8B-DB780D1D798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545F12C5-937A-4286-A05D-4614C647A58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CA02153D-55A5-4D4D-9570-817452632DF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2E4CE38C-08B3-47E2-9D76-337722C6D0E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1A84ED58-73B0-4B4B-93E9-CDB23017246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3404E156-7761-4C26-9BD9-8492854A729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69146922-9C81-4103-9EB1-570F2CCBDCAF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3A0770EC-9104-4668-91A7-DA372A050D9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3F9F6673-5738-4963-9B00-FB2E7EBF283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0761E051-87D6-4F0E-8798-548A85413095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E7084D1B-8A33-46E6-B9B9-5ECF3CE660B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D43633E6-0906-42C2-8590-ED5BE2E2F26E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10790C0F-3542-4F68-92AC-9EF6C2E193AC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084D4BEF-E13D-41B2-AE79-F1CC023F0C1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6DD7351D-8178-4F04-A442-4B2EB8AF4D63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2B628345-A23C-457D-9DA6-D05388064739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1B1BB6D5-2FDE-4944-9F09-7BAA0C0237CA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E058B86F-A5D1-4FCD-8910-4ABA4751E6A1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F7A9A888-9EC6-44D4-B100-997BA95EC022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384F50F6-137D-4CB8-81AC-838104CC406A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4A19B5D1-0922-441D-9B06-3463546C83E3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082EBBD2-9559-471F-869F-F3573F6A194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ADF69642-EF94-450A-A179-A3EFFCE50633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DFE785F7-0C9A-4660-A656-78713C4332D1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631726B1-7912-4DE4-B63B-DCFC6761AD4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CF873C71-5897-4E08-B4A3-5F82E059325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xmlns="" id="{4B7E0104-FA77-4F44-A658-663C66C8260A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10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2D5C8AA4-6317-9FF0-13F4-1216E5E23BA3}"/>
              </a:ext>
            </a:extLst>
          </p:cNvPr>
          <p:cNvSpPr txBox="1">
            <a:spLocks/>
          </p:cNvSpPr>
          <p:nvPr/>
        </p:nvSpPr>
        <p:spPr>
          <a:xfrm>
            <a:off x="318976" y="233412"/>
            <a:ext cx="8748825" cy="65402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И ГРАДОСТРОИТЕЛЬСТВО.</a:t>
            </a:r>
            <a:b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ФУНКЦИОНАЛЬНОЕ ЗОНИРОВАНИЕ ТЕРРИТОРИИ</a:t>
            </a:r>
            <a:endParaRPr lang="ru-RU" sz="1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9952AA40-A42D-4423-BD2E-A26F905518D6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4699A496-66A7-4AE0-8C9E-A1A168FD389A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9D252118-5DF0-4A7D-9661-A9E98248E68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00B510AD-A15B-4AF5-B459-6D56F9D5485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20EC0CEE-97A4-4714-AD42-972832A5A2D3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61A472EE-37E7-4CFA-A12E-CF2DC3F30C14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FEBFA9DE-8AE7-48B8-BFE4-14F200743E3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B1C0B20B-F45E-4C04-B127-623D4857E7E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06F074EB-82A1-4F5E-85B4-71982C3C55B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D6567059-EE7B-4DA5-9245-D7B667DEF2A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C2EC20BB-69A2-4C45-A20C-CB8EFFF8872D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E2FC16EB-37C1-44A9-A782-389A681180A8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35DC759E-2FA9-4312-BAFD-A7D244DFE269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93B9D8D4-294E-4835-989F-FBA3EA3D18A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A1106E08-B61C-49DC-BBF8-46F4DB602D1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7A95D4E6-25F9-4B80-9957-0136C21BFFD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DE5C5A28-0209-4E00-8DC6-A3EC2F21FDEB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122A8D50-2667-4217-8A63-B637CEF77645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28E0EF0D-9AD2-4D69-BA7F-8FD18127A48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FF4380B4-9549-48C5-8C3C-505AB99B0FD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7FE2A41B-E7B9-48D5-B0ED-FCE2E756F7C7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08397339-5D6E-4418-B99B-DE6E0F1BDEA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FA68A827-A7DA-4362-8AD6-C91AC5F6A62D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EF8A4821-C5F4-4722-A6DF-957C6093459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15F8CE03-4708-407F-8357-E68F658F718B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414AAA0D-1D04-4C9F-8635-9A98CCA4E70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F1F55D12-AAF5-42DB-B6D4-5DFF6CC0E1A6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7DD50DC3-2E2D-4375-A6D7-D5008C59101A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734ABEEF-7300-4686-8843-643D1046E96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733794C9-C249-46EE-8190-965A2E1FEA79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xmlns="" id="{564B6DD0-FDD6-471A-8067-576C1D1476C7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" t="2468" r="2072" b="2917"/>
          <a:stretch/>
        </p:blipFill>
        <p:spPr>
          <a:xfrm>
            <a:off x="1696995" y="1228429"/>
            <a:ext cx="8204886" cy="528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03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19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СТРАТЕГИЧЕСКИЕ ИНВЕСТИЦИОННЫЕ ПРОЕКТЫ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9EEA2593-3DCE-4E81-AAC3-0D77986231F5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087CC345-CE73-4C28-B80B-726967390F45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F1A3DF83-26AE-4436-A579-EEBFE0989E30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EACB0EB8-5584-4451-BB01-974CAE330F1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F118CFFA-C2D7-40ED-B75C-A31AFDCDAF32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E6BF1671-38A2-4EAE-B643-980A3E613530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44AD6C4E-D10C-46B1-B7E6-40AC920AECD1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8F35F3D4-92B0-4FF4-BDAE-45B264EC50E8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24473C80-AA28-4728-89A8-2579D16201C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72AA020E-BC4B-40D2-A7C8-C060F29A596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7D3F2350-F49F-4448-A17C-3ECD3FE2DCD7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43C6829C-CD5C-44D4-900A-BC18F0DB409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469BB992-748B-4A9C-8CD2-EFB882DE16A6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F6B0F52A-11B2-4565-ABCF-A632AAC27F8A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FDD9D736-370C-446E-B5D5-414AA65EDAC3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1C36F887-3364-4E75-8B55-D5CA21FB2C5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0E3FEA1B-C0A5-4A6B-A1FB-FEEA783F80BD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5F489B83-EA59-4047-8383-1CC83125669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A5402D3C-6F92-4604-81E5-D4D451E7E75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539B4403-3B6F-4614-BE2F-C4E1AD8AC6B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D551B5DF-441B-47DA-8AEC-FA7E10280FB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6548C588-B0E3-43DF-BCC8-F9003258799D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B8E3C913-A39F-40BC-948C-BDD8747D2424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AA065A62-9D33-403E-AB71-9DC4474C60FF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21E288A5-6A81-40B6-8C7F-9615A2DBC77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52EB78CD-725D-4442-9194-3F92504085B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8BEEB4C0-BFB0-4C12-9982-A45D30E92FE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5647B820-0CF8-4610-83E5-3372C784CB87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7EAE37FB-95C1-4A60-B617-3474050626B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8280D2BF-40F0-4EEC-B867-D851373B0070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xmlns="" id="{95B227AF-9D5D-4BB9-90A8-D5DE3710BC04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31675" y="1304365"/>
            <a:ext cx="2128955" cy="36979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Инновационное разведение племенного хозяйства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строительство фермы на 3000 голов, </a:t>
            </a:r>
            <a:r>
              <a:rPr lang="ru-RU" sz="1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крс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герефорд - Стратегия реализации проекта основана на внедрении наиболее современных и эффективных технологий в производство мяса КРС мясных пород и племенное производство КРС мясных пород</a:t>
            </a:r>
            <a:r>
              <a:rPr lang="ru-RU" sz="1300" dirty="0"/>
              <a:t>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2" y="5117868"/>
            <a:ext cx="2123218" cy="1415206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495691" y="1307039"/>
            <a:ext cx="2265354" cy="36952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производства поддонов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находится 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разработке Реализация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позволит локализовать весь цикла производства поддонов внутри предприятия за счет организации собственного заготовительного производства,  в дальнейшем ожидается создание новых рабочих мест, Завод по производству </a:t>
            </a:r>
            <a:r>
              <a:rPr lang="ru-RU" sz="13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палетной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продукции гранулированного угля.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45183" y="1305417"/>
            <a:ext cx="7208885" cy="36548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туристической инфраструктуры района:</a:t>
            </a:r>
          </a:p>
          <a:p>
            <a:pPr marL="342900" indent="-342900">
              <a:buAutoNum type="arabicPeriod"/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ГОЛУБОЕ ОЗЕРО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Необычайной красоты уникальный для России знаменитый глубиной и прозрачностью водоем. Площадь его водного изумрудно-голубого зеркала 300 кв. м, дно и склоны покрывают луга харовых водорослей. Расположено около села Ст.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Якушкино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25 км от Сергиевска  и около 130 км от Самары (координаты: 53.912213, 51.487641).</a:t>
            </a:r>
          </a:p>
          <a:p>
            <a:pPr marL="228600" indent="-228600">
              <a:buAutoNum type="arabicPeriod"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СЕРГИЕВСКИЕ МИНЕРАЛЬНЫЕ ВОДЫ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ФМБА РОССИИ, СЕРНОЕ ОЗЕРО-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Основан еще в 19 веке и сегодня является Многопрофильным современным центром с высококлассными специалистами, имея уникальный ресурс  - природная сероводородная вода и сульфидно-иловая грязь. </a:t>
            </a:r>
          </a:p>
          <a:p>
            <a:pPr marL="228600" indent="-228600">
              <a:buAutoNum type="arabicPeriod"/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ЭТНОМУЗЕЙ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«ЯШКИН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ДОМ»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-Интерактивная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экспозиция в селе Старое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Якушкино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(53.898846, 51.461150) открыта в 2023 году. Полностью воссозданный деревенский чувашский двор. 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ИСТОРИИ «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ЭНКО́ЛПИОН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»- Ежегодный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реконструкции войны и быта Руси  15 века, а также взаимодействовавших с ней тогда регионов: ремесла, ярмарка, военные маневры, музыка. 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buAutoNum type="arabicPeriod"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КАЗАЧЬЕ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ПОДВОРЬЕ»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г. на Хуторе Вольница открыт объект этнографического туризма — «Казачье подворье» или «Казачий курень».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621" y="5132874"/>
            <a:ext cx="2069424" cy="140019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83" y="5151067"/>
            <a:ext cx="1508708" cy="134095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8604" y="5139985"/>
            <a:ext cx="1537188" cy="13281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664" y="5127872"/>
            <a:ext cx="1895091" cy="13171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627" y="5117868"/>
            <a:ext cx="1650874" cy="132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4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ГЕОГРАФИЧЕСКОГО ПОЛОЖЕНИЯ ТЕРРИТОРИИ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DE35930-77B0-4E8C-BFE0-2B0EB83171D0}"/>
              </a:ext>
            </a:extLst>
          </p:cNvPr>
          <p:cNvSpPr txBox="1"/>
          <p:nvPr/>
        </p:nvSpPr>
        <p:spPr>
          <a:xfrm>
            <a:off x="224796" y="1214338"/>
            <a:ext cx="81216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муниципального образования 2749,3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 км. Район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граничит на севере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Челно-Вершинским и Шенталинским районами, с Похвистневским и Исаклинским  на  востоке, с Кинель-Черкасским на юге, с юго-запада и запада- с Красноярским, Елховским и  Кошкинским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районами.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/>
              <a:t>2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    Климат: 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 района континентальный,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резкими температурными контрастами,  короткими переходными сезонами, холодной зимой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жарким летом, дефицитом влаги, богатым солнечным освещением и большой вероятностью весенних и осенних заморозков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    Типы и подтипы почв (черноземные и другие): 	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достаточного увлажнения (под пологом леса и вблизи него) сформировались черноземы оподзоленные или темно серые и серые почвы. Встречаются вкрапленные солончаковые образования. Почвы района богаты калием, бедны фосфором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xmlns="" id="{B11CAB01-4582-424E-9F38-7A47960980BE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6" name="object 6">
              <a:extLst>
                <a:ext uri="{FF2B5EF4-FFF2-40B4-BE49-F238E27FC236}">
                  <a16:creationId xmlns:a16="http://schemas.microsoft.com/office/drawing/2014/main" xmlns="" id="{B988F059-8BD2-375F-2910-546C3454369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7" name="object 7">
                <a:extLst>
                  <a:ext uri="{FF2B5EF4-FFF2-40B4-BE49-F238E27FC236}">
                    <a16:creationId xmlns:a16="http://schemas.microsoft.com/office/drawing/2014/main" xmlns="" id="{1ABC88BF-7FFF-7CEC-ED4F-8D01A96F42C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8" name="object 8">
                <a:extLst>
                  <a:ext uri="{FF2B5EF4-FFF2-40B4-BE49-F238E27FC236}">
                    <a16:creationId xmlns:a16="http://schemas.microsoft.com/office/drawing/2014/main" xmlns="" id="{D72BEB1E-0FF4-B3CE-12D6-B5F405F0FBB7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9" name="object 9">
                <a:extLst>
                  <a:ext uri="{FF2B5EF4-FFF2-40B4-BE49-F238E27FC236}">
                    <a16:creationId xmlns:a16="http://schemas.microsoft.com/office/drawing/2014/main" xmlns="" id="{333B1CE9-638E-3C06-2B20-20D32F06DC1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>
                <a:extLst>
                  <a:ext uri="{FF2B5EF4-FFF2-40B4-BE49-F238E27FC236}">
                    <a16:creationId xmlns:a16="http://schemas.microsoft.com/office/drawing/2014/main" xmlns="" id="{6B8B3425-04B3-EAD2-EA0F-FA1597AC6442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1">
                <a:extLst>
                  <a:ext uri="{FF2B5EF4-FFF2-40B4-BE49-F238E27FC236}">
                    <a16:creationId xmlns:a16="http://schemas.microsoft.com/office/drawing/2014/main" xmlns="" id="{294B80E9-70F1-01AD-1EC3-6E99F60A5C02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" name="object 12">
                <a:extLst>
                  <a:ext uri="{FF2B5EF4-FFF2-40B4-BE49-F238E27FC236}">
                    <a16:creationId xmlns:a16="http://schemas.microsoft.com/office/drawing/2014/main" xmlns="" id="{2AAA3D3D-AB6B-039D-593C-CE836BD00F9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13" name="object 13">
                <a:extLst>
                  <a:ext uri="{FF2B5EF4-FFF2-40B4-BE49-F238E27FC236}">
                    <a16:creationId xmlns:a16="http://schemas.microsoft.com/office/drawing/2014/main" xmlns="" id="{8592841A-EC18-7464-4393-738EFE00FC27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14" name="object 14">
                <a:extLst>
                  <a:ext uri="{FF2B5EF4-FFF2-40B4-BE49-F238E27FC236}">
                    <a16:creationId xmlns:a16="http://schemas.microsoft.com/office/drawing/2014/main" xmlns="" id="{0CB28A25-9A83-2CA8-C181-86C5C5B281DD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>
                <a:extLst>
                  <a:ext uri="{FF2B5EF4-FFF2-40B4-BE49-F238E27FC236}">
                    <a16:creationId xmlns:a16="http://schemas.microsoft.com/office/drawing/2014/main" xmlns="" id="{79CA1CE2-3F71-B04E-E4A3-347ECE78D7C4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" name="object 16">
                <a:extLst>
                  <a:ext uri="{FF2B5EF4-FFF2-40B4-BE49-F238E27FC236}">
                    <a16:creationId xmlns:a16="http://schemas.microsoft.com/office/drawing/2014/main" xmlns="" id="{10C9F72C-2653-BDEF-8D7A-96BE1AC1DF2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17" name="object 17">
                <a:extLst>
                  <a:ext uri="{FF2B5EF4-FFF2-40B4-BE49-F238E27FC236}">
                    <a16:creationId xmlns:a16="http://schemas.microsoft.com/office/drawing/2014/main" xmlns="" id="{A84094D4-2490-FE38-745B-A941A2F3CACD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18" name="object 18">
                <a:extLst>
                  <a:ext uri="{FF2B5EF4-FFF2-40B4-BE49-F238E27FC236}">
                    <a16:creationId xmlns:a16="http://schemas.microsoft.com/office/drawing/2014/main" xmlns="" id="{D28EB228-BB9F-6664-4FE3-4AFA63D576C5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19" name="object 19">
                <a:extLst>
                  <a:ext uri="{FF2B5EF4-FFF2-40B4-BE49-F238E27FC236}">
                    <a16:creationId xmlns:a16="http://schemas.microsoft.com/office/drawing/2014/main" xmlns="" id="{292183E0-FFB6-F24F-B91B-74EFA0F9ADA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20" name="object 20">
                <a:extLst>
                  <a:ext uri="{FF2B5EF4-FFF2-40B4-BE49-F238E27FC236}">
                    <a16:creationId xmlns:a16="http://schemas.microsoft.com/office/drawing/2014/main" xmlns="" id="{030461B9-C591-AAAE-BC83-4EE747135E5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21" name="object 21">
                <a:extLst>
                  <a:ext uri="{FF2B5EF4-FFF2-40B4-BE49-F238E27FC236}">
                    <a16:creationId xmlns:a16="http://schemas.microsoft.com/office/drawing/2014/main" xmlns="" id="{19EC7105-A4FA-37B8-AB6B-6CBB258D74BC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2">
                <a:extLst>
                  <a:ext uri="{FF2B5EF4-FFF2-40B4-BE49-F238E27FC236}">
                    <a16:creationId xmlns:a16="http://schemas.microsoft.com/office/drawing/2014/main" xmlns="" id="{F7B027E5-882D-62AB-E0F4-22E868153C22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3">
                <a:extLst>
                  <a:ext uri="{FF2B5EF4-FFF2-40B4-BE49-F238E27FC236}">
                    <a16:creationId xmlns:a16="http://schemas.microsoft.com/office/drawing/2014/main" xmlns="" id="{0633CBAF-8416-4D1C-A68D-4991C802BD6A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4" name="object 24">
                <a:extLst>
                  <a:ext uri="{FF2B5EF4-FFF2-40B4-BE49-F238E27FC236}">
                    <a16:creationId xmlns:a16="http://schemas.microsoft.com/office/drawing/2014/main" xmlns="" id="{D8CDA463-0AD9-0F43-FEAA-F9261DAF5EB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25" name="object 25">
                <a:extLst>
                  <a:ext uri="{FF2B5EF4-FFF2-40B4-BE49-F238E27FC236}">
                    <a16:creationId xmlns:a16="http://schemas.microsoft.com/office/drawing/2014/main" xmlns="" id="{EABFBE0D-E4C7-1408-20A8-ED3B9F02DBB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26" name="object 26">
                <a:extLst>
                  <a:ext uri="{FF2B5EF4-FFF2-40B4-BE49-F238E27FC236}">
                    <a16:creationId xmlns:a16="http://schemas.microsoft.com/office/drawing/2014/main" xmlns="" id="{1B9BE5FD-4B6D-A48E-F529-3801F7F4B77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27" name="object 27">
                <a:extLst>
                  <a:ext uri="{FF2B5EF4-FFF2-40B4-BE49-F238E27FC236}">
                    <a16:creationId xmlns:a16="http://schemas.microsoft.com/office/drawing/2014/main" xmlns="" id="{90878C5D-452D-B7DB-0449-466D24F2600D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28" name="object 28">
                <a:extLst>
                  <a:ext uri="{FF2B5EF4-FFF2-40B4-BE49-F238E27FC236}">
                    <a16:creationId xmlns:a16="http://schemas.microsoft.com/office/drawing/2014/main" xmlns="" id="{F44FA83C-F31A-7E12-F0C1-2E4933325B5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29" name="object 29">
                <a:extLst>
                  <a:ext uri="{FF2B5EF4-FFF2-40B4-BE49-F238E27FC236}">
                    <a16:creationId xmlns:a16="http://schemas.microsoft.com/office/drawing/2014/main" xmlns="" id="{B31F776D-97E4-65F1-D1BE-444F19D47662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30">
                <a:extLst>
                  <a:ext uri="{FF2B5EF4-FFF2-40B4-BE49-F238E27FC236}">
                    <a16:creationId xmlns:a16="http://schemas.microsoft.com/office/drawing/2014/main" xmlns="" id="{F8A2D03C-3028-CE18-F842-515CB372255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31">
                <a:extLst>
                  <a:ext uri="{FF2B5EF4-FFF2-40B4-BE49-F238E27FC236}">
                    <a16:creationId xmlns:a16="http://schemas.microsoft.com/office/drawing/2014/main" xmlns="" id="{F27559D2-09E0-764D-383B-AD32B1A3A776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2" name="object 32">
                <a:extLst>
                  <a:ext uri="{FF2B5EF4-FFF2-40B4-BE49-F238E27FC236}">
                    <a16:creationId xmlns:a16="http://schemas.microsoft.com/office/drawing/2014/main" xmlns="" id="{4AE7C3F8-7488-1AB2-AC8E-F249C8974F39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33" name="object 33">
                <a:extLst>
                  <a:ext uri="{FF2B5EF4-FFF2-40B4-BE49-F238E27FC236}">
                    <a16:creationId xmlns:a16="http://schemas.microsoft.com/office/drawing/2014/main" xmlns="" id="{456E3EDE-BBD5-F475-A06C-00326E65C94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4" name="object 34">
              <a:extLst>
                <a:ext uri="{FF2B5EF4-FFF2-40B4-BE49-F238E27FC236}">
                  <a16:creationId xmlns:a16="http://schemas.microsoft.com/office/drawing/2014/main" xmlns="" id="{32AF0A4B-7DB7-D203-12EA-99EE987302B3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2BFDAEB4-E2EC-4884-80C6-EDBD9EA120FA}"/>
                </a:ext>
              </a:extLst>
            </p:cNvPr>
            <p:cNvSpPr txBox="1"/>
            <p:nvPr/>
          </p:nvSpPr>
          <p:spPr>
            <a:xfrm>
              <a:off x="10988595" y="462481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 smtClean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270265" y="3855309"/>
            <a:ext cx="11538645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   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Водные ресурсы: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Гидрографическая сеть района представлена рекой Сок притоком первого порядка реки Волга.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 – приток первого порядка реки Сок, расположенный в ее среднем течении на 182 км от устья.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малым рекам относятся: река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Шунгут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река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Козловка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река Орлянка.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района имеются 125 родников на территории каждого поселения и 27 гидротехнических сооружений,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 наиболее крупные: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Кондурчинское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водохранилище на землях сельского поселения Кутузовский,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водохранилище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села  Верхняя Орлянка на землях сельского поселения Верхняя Орлянка, пруд на овраге «Богатырь» у села Калиновый Ключ на землях сельского поселения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Верхняя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Орлянка, пруд на овраге Крутой Дол у села Антоновка на землях сельского поселения Антоновка. 	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   Лесные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лесных земель в районе – 33017 га, в т.ч. покрытые лесом  – 31229 га. Большую часть территории лесов района (до 95%) покрывают лиственные леса с преобладанием мягко лиственных. Леса и кустарники представлены, в основном, следующими  породами: дуб, клен платановидный, липа,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береза, осина,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вяз, различные виды ив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кустарников произрастают ольха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клейкая. В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подлеске в лесах встречаются лещина, шиповник, рябина. Для степных склонов характерны кустарники: спирея городчатая,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карагана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кустарниковая, терн. Преобладают сбитые типчаковые 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полынковые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луговые степи. Основные виды лесопользования на территории Сергиевского района – заготовка древесины, пищевых лесных ресурсов (дикорастущие плоды, ягоды, орехи, грибы) и сенокошение местным населением.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endParaRPr lang="ru-RU" sz="1050" i="1" dirty="0" smtClean="0"/>
          </a:p>
          <a:p>
            <a:pPr algn="just"/>
            <a:endParaRPr lang="ru-RU" sz="1050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t="2111" r="912" b="1570"/>
          <a:stretch/>
        </p:blipFill>
        <p:spPr>
          <a:xfrm>
            <a:off x="8279026" y="1307039"/>
            <a:ext cx="3847071" cy="32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0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69313" y="6548780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20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xmlns="" id="{9EF2EFBF-BCD6-149E-54DE-37017D1359E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 ПО РАЗВИТИЮ ИНФРАСТРУКТУРЫ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4BF54AD4-D0C4-45E9-B9B7-E39C4C8CD3A7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1" name="object 6">
              <a:extLst>
                <a:ext uri="{FF2B5EF4-FFF2-40B4-BE49-F238E27FC236}">
                  <a16:creationId xmlns:a16="http://schemas.microsoft.com/office/drawing/2014/main" xmlns="" id="{DDE0C60B-04B4-4A9E-9FD6-DEF995BEEF23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6" name="object 7">
                <a:extLst>
                  <a:ext uri="{FF2B5EF4-FFF2-40B4-BE49-F238E27FC236}">
                    <a16:creationId xmlns:a16="http://schemas.microsoft.com/office/drawing/2014/main" xmlns="" id="{BBB4B807-0CCD-4D93-84FA-FCF9C153EB4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7" name="object 8">
                <a:extLst>
                  <a:ext uri="{FF2B5EF4-FFF2-40B4-BE49-F238E27FC236}">
                    <a16:creationId xmlns:a16="http://schemas.microsoft.com/office/drawing/2014/main" xmlns="" id="{4284EF95-C9ED-4733-A038-A700EC6DD65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8" name="object 9">
                <a:extLst>
                  <a:ext uri="{FF2B5EF4-FFF2-40B4-BE49-F238E27FC236}">
                    <a16:creationId xmlns:a16="http://schemas.microsoft.com/office/drawing/2014/main" xmlns="" id="{DB239F34-3EB7-40B7-91F2-B17558988688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0">
                <a:extLst>
                  <a:ext uri="{FF2B5EF4-FFF2-40B4-BE49-F238E27FC236}">
                    <a16:creationId xmlns:a16="http://schemas.microsoft.com/office/drawing/2014/main" xmlns="" id="{F77E7CEF-D6D7-4F7F-9F21-3AF5F43A7F1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1">
                <a:extLst>
                  <a:ext uri="{FF2B5EF4-FFF2-40B4-BE49-F238E27FC236}">
                    <a16:creationId xmlns:a16="http://schemas.microsoft.com/office/drawing/2014/main" xmlns="" id="{6DBEFFC1-5A56-4D42-9127-41301C3FC5B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1" name="object 12">
                <a:extLst>
                  <a:ext uri="{FF2B5EF4-FFF2-40B4-BE49-F238E27FC236}">
                    <a16:creationId xmlns:a16="http://schemas.microsoft.com/office/drawing/2014/main" xmlns="" id="{E1C285EA-2291-4160-B5D5-C695438D1FF9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2" name="object 13">
                <a:extLst>
                  <a:ext uri="{FF2B5EF4-FFF2-40B4-BE49-F238E27FC236}">
                    <a16:creationId xmlns:a16="http://schemas.microsoft.com/office/drawing/2014/main" xmlns="" id="{979BF305-6E54-4B3F-85F9-0A182279441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3" name="object 14">
                <a:extLst>
                  <a:ext uri="{FF2B5EF4-FFF2-40B4-BE49-F238E27FC236}">
                    <a16:creationId xmlns:a16="http://schemas.microsoft.com/office/drawing/2014/main" xmlns="" id="{D9144506-224C-4F95-AFB3-57C2664B212B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5">
                <a:extLst>
                  <a:ext uri="{FF2B5EF4-FFF2-40B4-BE49-F238E27FC236}">
                    <a16:creationId xmlns:a16="http://schemas.microsoft.com/office/drawing/2014/main" xmlns="" id="{3532E899-EC6C-4BE9-9588-805258C62F98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5" name="object 16">
                <a:extLst>
                  <a:ext uri="{FF2B5EF4-FFF2-40B4-BE49-F238E27FC236}">
                    <a16:creationId xmlns:a16="http://schemas.microsoft.com/office/drawing/2014/main" xmlns="" id="{76086785-5C11-4211-B98C-4DF63FF9AEA0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6" name="object 17">
                <a:extLst>
                  <a:ext uri="{FF2B5EF4-FFF2-40B4-BE49-F238E27FC236}">
                    <a16:creationId xmlns:a16="http://schemas.microsoft.com/office/drawing/2014/main" xmlns="" id="{4FF9D0E4-2D67-48A6-BDF7-6408E1F4BB6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7" name="object 18">
                <a:extLst>
                  <a:ext uri="{FF2B5EF4-FFF2-40B4-BE49-F238E27FC236}">
                    <a16:creationId xmlns:a16="http://schemas.microsoft.com/office/drawing/2014/main" xmlns="" id="{32C9C685-3A62-4471-97C4-CF8EFED5B96C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8" name="object 19">
                <a:extLst>
                  <a:ext uri="{FF2B5EF4-FFF2-40B4-BE49-F238E27FC236}">
                    <a16:creationId xmlns:a16="http://schemas.microsoft.com/office/drawing/2014/main" xmlns="" id="{94242B4B-D012-462C-8AF1-B24FDE4F576B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9" name="object 20">
                <a:extLst>
                  <a:ext uri="{FF2B5EF4-FFF2-40B4-BE49-F238E27FC236}">
                    <a16:creationId xmlns:a16="http://schemas.microsoft.com/office/drawing/2014/main" xmlns="" id="{486A2108-071A-4D06-8A2D-34DBD1180E8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60" name="object 21">
                <a:extLst>
                  <a:ext uri="{FF2B5EF4-FFF2-40B4-BE49-F238E27FC236}">
                    <a16:creationId xmlns:a16="http://schemas.microsoft.com/office/drawing/2014/main" xmlns="" id="{1702D01D-36AF-4ED6-8E71-565DB100B859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2">
                <a:extLst>
                  <a:ext uri="{FF2B5EF4-FFF2-40B4-BE49-F238E27FC236}">
                    <a16:creationId xmlns:a16="http://schemas.microsoft.com/office/drawing/2014/main" xmlns="" id="{31DFB9DA-8FBB-49DE-8B35-65D1712AE39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23">
                <a:extLst>
                  <a:ext uri="{FF2B5EF4-FFF2-40B4-BE49-F238E27FC236}">
                    <a16:creationId xmlns:a16="http://schemas.microsoft.com/office/drawing/2014/main" xmlns="" id="{B209A20B-16ED-40ED-838A-241EBE5D2846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3" name="object 24">
                <a:extLst>
                  <a:ext uri="{FF2B5EF4-FFF2-40B4-BE49-F238E27FC236}">
                    <a16:creationId xmlns:a16="http://schemas.microsoft.com/office/drawing/2014/main" xmlns="" id="{72EB5874-615C-4AA1-9AD7-ABD6D2086B9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xmlns="" id="{C6E2D66D-3DA7-419E-BA02-D8DF4B552173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5" name="object 26">
                <a:extLst>
                  <a:ext uri="{FF2B5EF4-FFF2-40B4-BE49-F238E27FC236}">
                    <a16:creationId xmlns:a16="http://schemas.microsoft.com/office/drawing/2014/main" xmlns="" id="{946B9D23-3802-4F2E-BDD5-D54B5281E60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6" name="object 27">
                <a:extLst>
                  <a:ext uri="{FF2B5EF4-FFF2-40B4-BE49-F238E27FC236}">
                    <a16:creationId xmlns:a16="http://schemas.microsoft.com/office/drawing/2014/main" xmlns="" id="{551BAE26-B13E-4EE6-B1F1-E990402E135A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7" name="object 28">
                <a:extLst>
                  <a:ext uri="{FF2B5EF4-FFF2-40B4-BE49-F238E27FC236}">
                    <a16:creationId xmlns:a16="http://schemas.microsoft.com/office/drawing/2014/main" xmlns="" id="{709FE186-1924-4FF3-A78E-43ABAE20BFB3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8" name="object 29">
                <a:extLst>
                  <a:ext uri="{FF2B5EF4-FFF2-40B4-BE49-F238E27FC236}">
                    <a16:creationId xmlns:a16="http://schemas.microsoft.com/office/drawing/2014/main" xmlns="" id="{B2B7C8CC-807E-47E4-96EB-DB9BDBDFF8E0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0">
                <a:extLst>
                  <a:ext uri="{FF2B5EF4-FFF2-40B4-BE49-F238E27FC236}">
                    <a16:creationId xmlns:a16="http://schemas.microsoft.com/office/drawing/2014/main" xmlns="" id="{A27728A5-FAD9-4C69-B394-3936F6F6B900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31">
                <a:extLst>
                  <a:ext uri="{FF2B5EF4-FFF2-40B4-BE49-F238E27FC236}">
                    <a16:creationId xmlns:a16="http://schemas.microsoft.com/office/drawing/2014/main" xmlns="" id="{A79D350E-48B3-413C-B0BD-B205A382FFCF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1" name="object 32">
                <a:extLst>
                  <a:ext uri="{FF2B5EF4-FFF2-40B4-BE49-F238E27FC236}">
                    <a16:creationId xmlns:a16="http://schemas.microsoft.com/office/drawing/2014/main" xmlns="" id="{DAB956BE-407A-48CF-B68C-7F1FFB93E6C5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2" name="object 33">
                <a:extLst>
                  <a:ext uri="{FF2B5EF4-FFF2-40B4-BE49-F238E27FC236}">
                    <a16:creationId xmlns:a16="http://schemas.microsoft.com/office/drawing/2014/main" xmlns="" id="{EF2F50C5-9924-45D2-9394-A1E9AA31F12C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65975389-CB50-4CE9-A9A3-4CFB67FCFD51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bject 34">
              <a:extLst>
                <a:ext uri="{FF2B5EF4-FFF2-40B4-BE49-F238E27FC236}">
                  <a16:creationId xmlns:a16="http://schemas.microsoft.com/office/drawing/2014/main" xmlns="" id="{AE11DD84-B1C9-4ED6-8AB4-23F9CCA5EBE0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2376" y="1254836"/>
            <a:ext cx="5469927" cy="39597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планируемым мероприятиям по развитию транспортной и инженерной инфраструктуры муниципального района Сергиевский </a:t>
            </a:r>
            <a:r>
              <a:rPr lang="ru-RU" sz="11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отнести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11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Капитальный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инженерных  сетей п.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Серноводск,  строительство котельной 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Калиновый Ключ,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Строительство водозабора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Захаркино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с. Спасское, п. Ровный, с. ст. Дмитриевка, с. Воротнее, с.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Лагода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с.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Липовка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п. Сургут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 водоотведения и водоснабжения 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Суходол, с. Павловка, п.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Светлодольск</a:t>
            </a:r>
          </a:p>
          <a:p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канализационных очистных сооружений п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Светлодольск, реконструкция канализационной насосной станции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Сургут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улично-дорожной сети с. Черновка, СП Антоновка, СП Воротнее, СП К-Аделяково, СП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Захаркино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автомобильных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 общего пользования по улицам: Набережная,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Темашевых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Районная,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В.Терешковой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Н.Краснова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Революционная, Ленина, Кооперативная, Ново-Набережная,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В.Комарова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Речная, Советская, Карла Маркса, Садовая, Фрунзе, Островского,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Н.Крупской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Петра Ганюшина,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М.Горького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селе Сергиевск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Строительство сетей газоснабжения с.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Павловка;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 электроснабжения с.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Павловка; 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сетей освещения в с. Сергиевск; 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1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07848" y="1257997"/>
            <a:ext cx="6345246" cy="39565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мероприятиям социальной и прочей инфраструктуры можно отнести: 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Проектирование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комплекса с залом-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трансформером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горнолыжной трассы с подъемником;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3. Проектирование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строительство лыжно-биатлонного комплекса;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4. Реконструкция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комплекса Олимп в </a:t>
            </a:r>
            <a:r>
              <a:rPr lang="ru-RU" sz="11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Суходол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5. Проектирование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строительство крытого катка с искусственным льдом (на 250 зрительных мест); 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музейного комплекса ""Серная жемчужина«;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7. Капитальный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Серноводского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дома культуры;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8.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гостиничного комплекса с восстановительным центром п.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Серноводск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9.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аквапарка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10. Капитальный ремонт </a:t>
            </a:r>
            <a:r>
              <a:rPr lang="ru-RU" sz="11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Черновский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СДК и поселенческая библиотека, </a:t>
            </a:r>
            <a:r>
              <a:rPr lang="ru-RU" sz="11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Сидоровский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сельский Дом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</a:t>
            </a:r>
            <a:r>
              <a:rPr lang="ru-RU" sz="11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Красносельский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СДК и поселенческая библиотека, Б. Чесноковский СДК и поселенческая библиотека, Кандабулакский СДК и поселенческая  библиотека;</a:t>
            </a:r>
          </a:p>
          <a:p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СДК и библиотека;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11. Проектирование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строительство культурно-образовательного центра в п. Суходол «Звезда»;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12. Строительство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зала в с. Сергиевск;</a:t>
            </a: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13. Реконструкция Сергиевского историко-краеведческого музея;</a:t>
            </a:r>
            <a:endParaRPr lang="ru-RU" sz="11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14. </a:t>
            </a:r>
            <a:r>
              <a:rPr lang="ru-RU" sz="115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Стротельство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ФАП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Б-Чесноковка, ФАП 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15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Кармало</a:t>
            </a: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-Аделяково;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6" y="5262115"/>
            <a:ext cx="1873318" cy="12480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553" y="5255049"/>
            <a:ext cx="1863098" cy="12420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569" y="5259922"/>
            <a:ext cx="1875439" cy="12502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283" y="5255049"/>
            <a:ext cx="1591155" cy="12480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012" y="5262114"/>
            <a:ext cx="1910132" cy="12202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2"/>
          <a:srcRect l="2557" r="3145"/>
          <a:stretch/>
        </p:blipFill>
        <p:spPr>
          <a:xfrm>
            <a:off x="9921505" y="5256111"/>
            <a:ext cx="2010032" cy="124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82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ЦЕЛЕВЫЕ ИНДИКАТОРЫ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 СТРАТЕГИИ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21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8B88D1D-7898-4DE5-8AC0-98AC444D8D11}"/>
              </a:ext>
            </a:extLst>
          </p:cNvPr>
          <p:cNvSpPr txBox="1"/>
          <p:nvPr/>
        </p:nvSpPr>
        <p:spPr>
          <a:xfrm>
            <a:off x="318977" y="1702653"/>
            <a:ext cx="1134580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i="1" dirty="0"/>
              <a:t> </a:t>
            </a:r>
            <a:r>
              <a:rPr lang="ru-RU" i="1" dirty="0" smtClean="0"/>
              <a:t>    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реализации 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роектов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обеспечено улучшение внешнего облика села,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памятника культурного наследия и культурно-исторического фонда Сергиевского района, приведет к сохранению исторической уникальности, повышению патриотического и духовно-нравственного воспитания подрастающего поколения и дальнейшей культурно-туристической привлекательности.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Развитию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 профессиональными художественными сообществами и поддержке самодеятельных и начинающих художников и мастеров декоративно-прикладного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творчества. 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дальнейшем ожидается создание новых рабочих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мест.</a:t>
            </a: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Прогнозируемое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туристических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не менее чем на 15%.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поступлений доходной части </a:t>
            </a:r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бюджета.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5E5B2141-6AA7-43EB-9320-2EB648F0B05C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A02AE7EF-D8C3-403A-8EFE-5EA17EF5EF9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30BF88DA-A3F1-4117-8714-0709764E68E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71F075B1-4CC7-4B16-909F-FD43E7870C7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E3A57B4-B536-4864-8831-76DE3AC73A10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1783A861-BEE6-42A5-8C8E-CF5FDE4AA422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DAD3080F-B38B-4290-82C8-241D8667632B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D6D8941E-671C-4BB5-9C7E-1BD47FB3653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D2E1B8E0-9F21-4B5E-8DCD-07514C8E27E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ABEA99DD-66A9-4D98-B6C1-C841F2D9797B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E42F3896-4487-4B53-905F-9A73ACA5B51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2F0A9C46-CD39-4D8E-9D55-7E7EE50C4F7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CEADAD12-0CA6-473D-A4E8-BCB8622BE1DC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D29A8EE0-4DBE-48F9-BBAD-8C6DDCE29592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D9572E5F-FB56-42CE-A4E1-4A127A7127E9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85AE890C-0C66-4507-B64B-831DF4E2158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716F3780-9EAA-47F1-A564-3E4275BEB4FF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C521BC77-79DC-4B72-B2D6-7FDD52EAC7D1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1A81DC79-5A9B-410E-A604-6FC0695E2CBB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01AB980-C249-4960-A8C4-990088CB22E7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18834AC-09D1-4100-8898-D0B5AA34E2E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07797B3E-DDCE-478C-BC39-74344EAEF383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F68873F7-3D4E-454F-887D-9950350EDEF3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7C541704-FE23-46EF-9801-A9BDADACB611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146ACDC1-7FA3-4B3C-AE6B-D4551F904DD2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826F84E6-0CEB-47B4-BA56-4D35FEBF1EE1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8977199A-1731-4AF0-B4F2-AF7DD221CFFF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97271F9B-F824-4196-81C0-EA4E07CC2E2B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1BB502BA-67E5-418C-82AF-34F473242670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3CC8F11D-F722-439A-A4E1-22DE88AE35F7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DEC23A4B-CF59-4CA0-9A89-366384F2B146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66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xmlns="" id="{20D93F1C-99F9-34DC-C93C-DE3488EF2FA4}"/>
              </a:ext>
            </a:extLst>
          </p:cNvPr>
          <p:cNvGrpSpPr/>
          <p:nvPr/>
        </p:nvGrpSpPr>
        <p:grpSpPr>
          <a:xfrm>
            <a:off x="7278100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xmlns="" id="{6283D8BC-82D4-B8A2-1D93-984835ED86E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xmlns="" id="{A6A45A6B-BF87-7B05-C16A-53467DCAC3D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7" y="3711640"/>
            <a:ext cx="8046804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 РЕАЛИЗАЦИИ СТРАТЕГИИ ИНВЕСТИЦИОННОГО РАЗВИТИЯ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xmlns="" id="{FD355094-F80B-521A-5D90-116E45545642}"/>
              </a:ext>
            </a:extLst>
          </p:cNvPr>
          <p:cNvSpPr/>
          <p:nvPr/>
        </p:nvSpPr>
        <p:spPr>
          <a:xfrm>
            <a:off x="589504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589505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8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:a16="http://schemas.microsoft.com/office/drawing/2014/main" xmlns="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22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BD8904C9-1468-2D43-6B20-F4A2177E4883}"/>
              </a:ext>
            </a:extLst>
          </p:cNvPr>
          <p:cNvSpPr/>
          <p:nvPr/>
        </p:nvSpPr>
        <p:spPr>
          <a:xfrm flipV="1">
            <a:off x="589503" y="6510214"/>
            <a:ext cx="1115799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4">
            <a:extLst>
              <a:ext uri="{FF2B5EF4-FFF2-40B4-BE49-F238E27FC236}">
                <a16:creationId xmlns:a16="http://schemas.microsoft.com/office/drawing/2014/main" xmlns="" id="{F6E7C2F2-77BD-4940-919E-6C6E6CD41EA6}"/>
              </a:ext>
            </a:extLst>
          </p:cNvPr>
          <p:cNvSpPr txBox="1"/>
          <p:nvPr/>
        </p:nvSpPr>
        <p:spPr>
          <a:xfrm>
            <a:off x="1618980" y="2015336"/>
            <a:ext cx="2285698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Сергиевский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8" y="1852230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27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СТРАТЕГИИ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ADA7C2AC-7A29-4849-A9A7-9AA83A59AF97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56D9674F-C071-4699-BBE9-A84D286CB8A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1DFEA3EE-6784-4BBA-A3CC-25AB16AF095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BB1B32-C8DF-4EB6-8E89-D47AE04E882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7D5373E3-3B1E-4006-9568-9426294EE7D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09CE626-1DDF-4CEC-9AE6-DF49BB63EE1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8EB4B730-9A09-4681-AB74-03C764F3E03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1869E976-7E75-4860-BB93-0652D0A0524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48512F9A-F107-41F7-AB94-EC36E0E241C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7C1BC7E9-325D-4F3D-BC73-96CC6868724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EE0B61-3FFB-44C7-B6FA-145E1A3F9AA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DB6E0A2-067F-4DDA-AA40-4ABD068C04A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F8C0BB11-FFCC-4F3A-8A36-12CA2AFA634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888C8078-879C-4B4D-BCF0-129D1F3F714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E7F63A1B-71E4-4DC6-8B08-42FD784249C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FD80083A-45C0-4ECE-BE50-94E85B96B59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FB464BFF-E7CD-4395-8FE9-957EB05CB533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26900"/>
              </p:ext>
            </p:extLst>
          </p:nvPr>
        </p:nvGraphicFramePr>
        <p:xfrm>
          <a:off x="65903" y="1507524"/>
          <a:ext cx="12046885" cy="48772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89788"/>
                <a:gridCol w="2355501"/>
                <a:gridCol w="2766049"/>
                <a:gridCol w="752171"/>
                <a:gridCol w="740040"/>
                <a:gridCol w="1043336"/>
              </a:tblGrid>
              <a:tr h="6425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 индикатор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этапа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r>
                        <a:rPr lang="ru-RU" sz="105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начала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реализации этапа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окончания реализации этапа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</a:t>
                      </a:r>
                      <a:b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этап реализации мероприятия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1687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8005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Целевое направление: создание благоприятных условий для ведения инвестиционной и </a:t>
                      </a:r>
                      <a:r>
                        <a:rPr lang="ru-RU" sz="105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предпринимательской деятельности 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на территории, совершенствование </a:t>
                      </a:r>
                      <a:r>
                        <a:rPr lang="ru-RU" sz="10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системы муниципального</a:t>
                      </a:r>
                      <a:r>
                        <a:rPr lang="ru-RU" sz="105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05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7" tooltip="Муниципальное управление"/>
                        </a:rPr>
                        <a:t> </a:t>
                      </a:r>
                      <a:r>
                        <a:rPr lang="ru-RU" sz="105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управления</a:t>
                      </a:r>
                      <a:r>
                        <a:rPr lang="ru-RU" sz="105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сферах, затрагивающих </a:t>
                      </a:r>
                      <a:r>
                        <a:rPr lang="ru-RU" sz="105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предпринимательскую </a:t>
                      </a:r>
                      <a:r>
                        <a:rPr lang="ru-RU" sz="105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 </a:t>
                      </a:r>
                      <a:r>
                        <a:rPr lang="ru-RU" sz="1050" u="none" strike="noStrike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инвестиционную деятельность.</a:t>
                      </a:r>
                      <a:endParaRPr lang="ru-RU" sz="105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64257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1.1. Обеспечение работы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комиссии по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улучшению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инвестиционного климата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муниципальном районе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заседаний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Совета по инвестициям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взаимодействия органов местного самоуправления,</a:t>
                      </a:r>
                      <a:r>
                        <a:rPr lang="ru-RU" sz="105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представителей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бизнес-сообщества, участвующих в инвестиционных процессах на территории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31.12.2026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8005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Ведение реестра инвестиционных проектов, реализуемых или планируемых к реализации на территории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Обновление реестра инвестиционных проектов, реализуемых или планируемых к реализации на территории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актуальной информации о реализуемых или планируемых к реализации на территории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8005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1.3. Мониторинг реализации инвестиционных проектов, реализуемых на территории муниципального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исполнения инвестиционных проектов, реализуемых на территории муниципального района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Сергиевский</a:t>
                      </a:r>
                      <a:r>
                        <a:rPr lang="ru-RU" sz="105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Актуализация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реестра инвестиционных проектов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реализации инвестиционных проектов, реализуемых на территории муниципального района Сергиевский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мониторинга и актуализация инвестиционных проектов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  <a:tr h="9584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1.4. Мониторинг реализации </a:t>
                      </a:r>
                      <a:r>
                        <a:rPr lang="ru-RU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плана мероприятий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(«дорожной карты») органов местного самоуправления муниципального района Сергиевский по обеспечению благоприятного инвестиционного климата на территории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 о реализации мероприятий «дорожной карты»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 за своевременным исполнением реализации плана мероприятий («дорожной карты») органов местного самоуправления муниципального района Сергиевский по обеспечению благоприятного инвестиционного климата на территории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74" marR="5474" marT="5473" marB="5473" anchor="ctr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165475" y="1310488"/>
            <a:ext cx="816601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План мероприятий по реализации Инвестиционной стратегии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муниципального района Сергиевский до 2026 года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9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СТРАТЕГИИ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ADA7C2AC-7A29-4849-A9A7-9AA83A59AF97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56D9674F-C071-4699-BBE9-A84D286CB8A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1DFEA3EE-6784-4BBA-A3CC-25AB16AF095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BB1B32-C8DF-4EB6-8E89-D47AE04E882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7D5373E3-3B1E-4006-9568-9426294EE7D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09CE626-1DDF-4CEC-9AE6-DF49BB63EE1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8EB4B730-9A09-4681-AB74-03C764F3E03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1869E976-7E75-4860-BB93-0652D0A0524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48512F9A-F107-41F7-AB94-EC36E0E241C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7C1BC7E9-325D-4F3D-BC73-96CC6868724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EE0B61-3FFB-44C7-B6FA-145E1A3F9AA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DB6E0A2-067F-4DDA-AA40-4ABD068C04A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F8C0BB11-FFCC-4F3A-8A36-12CA2AFA634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888C8078-879C-4B4D-BCF0-129D1F3F714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E7F63A1B-71E4-4DC6-8B08-42FD784249C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FD80083A-45C0-4ECE-BE50-94E85B96B59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FB464BFF-E7CD-4395-8FE9-957EB05CB533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818067"/>
              </p:ext>
            </p:extLst>
          </p:nvPr>
        </p:nvGraphicFramePr>
        <p:xfrm>
          <a:off x="140042" y="1276866"/>
          <a:ext cx="11972744" cy="50827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8127"/>
                <a:gridCol w="2739257"/>
                <a:gridCol w="3251381"/>
                <a:gridCol w="783792"/>
                <a:gridCol w="616620"/>
                <a:gridCol w="1243567"/>
              </a:tblGrid>
              <a:tr h="10165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1.4.1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Разработка Плана создания инвестиционных объектов с учетом дальнейшего определения необходимой транспортной, энергетической, социальной, инженерной, коммунальной и телекоммуникационной инфраструктуры муниципального района Сергиевский 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Утверждение Плана создания инвестиционных объектов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инвестиционных площадок на территории муниципального района Сергиевский транспортной, энергетической, социальной, инженерной, коммунальной и телекоммуникационной инфраструктурой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31.12.2026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м.р.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</a:tr>
              <a:tr h="8463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1.4.2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Формирование перечня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свободных</a:t>
                      </a:r>
                      <a:r>
                        <a:rPr lang="ru-RU" sz="105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земельных  участков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для осуществления инвестиционной деятельности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уровня информированности субъектов инвестиционной и предпринимательской деятельности о наличии свободных земельных участков для осуществления инвестиционной деятельности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Привлечение потенциальных инвесторов на территорию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31.12.2026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м.р.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</a:tr>
              <a:tr h="8463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1.5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Ежегодная актуализация плана мероприятий по реализации Инвестиционной стратегии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Актуализированный план мероприятий по реализации Инвестиционной стратегии муниципального района Сергиевский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Достижение целевых индикаторов реализации инвестиционной стратегии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 мере необходимости)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м.р.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</a:tr>
              <a:tr h="10165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1.6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Разработка нормативных </a:t>
                      </a:r>
                      <a:r>
                        <a:rPr lang="ru-RU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правовых актов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определяющих порядок проведения процедур оценки регулирующего воздействия принятых и принимаемых </a:t>
                      </a:r>
                      <a:r>
                        <a:rPr lang="ru-RU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нормативных правовых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актов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затрагивающих предпринимательскую и инвестиционную деятельность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Принятие нормативных правовых актов, регламентирующих порядок проведения оценки регулирующего воздействия проектов правовых актов и порядок проведения экспертизы действующих муниципальных правовых актов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необходимой правовой базы, регламентирующей проведение процедур оценки регулирующего воздействия принятых и принимаемых нормативных правовых актов, затрагивающих предпринимательскую и инвестиционную деятельность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01.01.2024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м.р.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</a:tr>
              <a:tr h="13570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1.7. 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процедур оценки регулирующего воздействия принятых и принимаемых нормативных правовых актов, затрагивающих предпринимательскую и инвестиционную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оценки регулирующего воздействия принятых и принимаемых нормативных правовых актов, затрагивающих предпринимательскую и инвестиционную деятельность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возможности учета мнений различных сторон и установления баланса интересов на стадии подготовки проекта нормативного правового акта, позволяющее исключить излишние административные барьеры, исключение из действующих правовых актов положений, необоснованно затрудняющих осуществление предпринимательской и инвестиционной деятельности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01.01.2024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</a:t>
                      </a: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м.р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54" marR="4754" marT="4753" marB="4753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415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РЕАЛИЗАЦИИ СТРАТЕГИИ 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25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ADA7C2AC-7A29-4849-A9A7-9AA83A59AF97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7D3A3886-7995-49F1-B379-13D0DB4458EB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56D9674F-C071-4699-BBE9-A84D286CB8A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1DFEA3EE-6784-4BBA-A3CC-25AB16AF095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855DDC2-7555-4D09-B1D2-644ABCF4EAB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2AE22EE5-68A0-4EEE-A898-848C38DF35DF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F36555FB-5A63-42FE-8699-631C674455DF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BB1B32-C8DF-4EB6-8E89-D47AE04E882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7D5373E3-3B1E-4006-9568-9426294EE7D2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378FB39D-6682-4B0D-AA39-F848B859A08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0AD8F532-B561-475C-A23C-17B08437A765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F09CE626-1DDF-4CEC-9AE6-DF49BB63EE1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8EB4B730-9A09-4681-AB74-03C764F3E03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1869E976-7E75-4860-BB93-0652D0A0524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48512F9A-F107-41F7-AB94-EC36E0E241C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7C1BC7E9-325D-4F3D-BC73-96CC6868724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C53D1FD8-82A8-4E8D-8FC8-CE65D46E37FA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F4DA46E2-55D4-4F18-A851-01FD989DBD5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2BA58F5C-8F27-43D5-9A25-8D2586FA09F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B3EE0B61-3FFB-44C7-B6FA-145E1A3F9AA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2DB6E0A2-067F-4DDA-AA40-4ABD068C04AD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F8C0BB11-FFCC-4F3A-8A36-12CA2AFA6346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888C8078-879C-4B4D-BCF0-129D1F3F714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E7F63A1B-71E4-4DC6-8B08-42FD784249C9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C478F4F6-775E-4214-8A87-B81B49467659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04D1EE41-623C-43AE-91BB-640E9EC9CE7D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28F4C414-F846-40E5-8E3F-9B54B2ADC4F7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FD80083A-45C0-4ECE-BE50-94E85B96B59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759BA937-FD78-44CE-8B9B-BB8B8D86729F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ABBAA3CC-4A4F-47CD-B6C4-8222C8A1311C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FB464BFF-E7CD-4395-8FE9-957EB05CB533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656719"/>
              </p:ext>
            </p:extLst>
          </p:nvPr>
        </p:nvGraphicFramePr>
        <p:xfrm>
          <a:off x="98856" y="1351005"/>
          <a:ext cx="11955213" cy="36355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87385"/>
                <a:gridCol w="1899378"/>
                <a:gridCol w="3140552"/>
                <a:gridCol w="773192"/>
                <a:gridCol w="503188"/>
                <a:gridCol w="2051518"/>
              </a:tblGrid>
              <a:tr h="5737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Целевое направление: повышение инвестиционной привлекательности города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0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0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0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7767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 Формирование благоприятного инвестиционного климата в рамках следующих направлений: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Инвестиционного паспорта муниципального района Сергиевский и его интерактивной версии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уровня информированности субъектов инвестиционной и предпринимательской деятельности об инвестиционном потенциале муниципального района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5837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2.1.1. Формирование Инвестиционного паспорта муниципального района Сергиевский и его ежегодная актуализация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Ежегодно до </a:t>
                      </a:r>
                      <a:r>
                        <a:rPr lang="ru-RU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сентября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 торговли и экономического развития администрации </a:t>
                      </a: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м.р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Сергиевский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3906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Целевое направление: развитие малого и </a:t>
                      </a:r>
                      <a:r>
                        <a:rPr lang="ru-RU" sz="105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среднего предпринимательства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  <a:tr h="13106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3.1. Предоставление различных форм финансовой, адресной информационной и консультационной поддержки субъектам малого и среднего предпринимательства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финансовой грамотности предпринимателей и граждан, желающих заниматься предпринимательской деятельностью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информированности субъектов малого и среднего предпринимательства по вопросам ведения предпринимательской деятельности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ru-RU" sz="105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АНО «Центр поддержки субъектов малого и среднего предпринимательства «Сергиевский»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31675" y="5954995"/>
            <a:ext cx="819166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* участие в реализации данных мероприятий осуществляется по согласованию с соответствующими организациями и учреждениями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85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9" y="235574"/>
            <a:ext cx="5265502" cy="749564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4369768" y="296798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5147403" y="427197"/>
            <a:ext cx="2285698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840507D0-0853-4DA8-F552-148578F8B3C8}"/>
              </a:ext>
            </a:extLst>
          </p:cNvPr>
          <p:cNvGrpSpPr/>
          <p:nvPr/>
        </p:nvGrpSpPr>
        <p:grpSpPr>
          <a:xfrm>
            <a:off x="6472223" y="4491498"/>
            <a:ext cx="1737605" cy="1735958"/>
            <a:chOff x="1363840" y="5010746"/>
            <a:chExt cx="1083513" cy="1082485"/>
          </a:xfrm>
        </p:grpSpPr>
        <p:grpSp>
          <p:nvGrpSpPr>
            <p:cNvPr id="3" name="object 106">
              <a:extLst>
                <a:ext uri="{FF2B5EF4-FFF2-40B4-BE49-F238E27FC236}">
                  <a16:creationId xmlns:a16="http://schemas.microsoft.com/office/drawing/2014/main" xmlns="" id="{6079DF60-20AA-79B5-7E3D-F1A297CB726C}"/>
                </a:ext>
              </a:extLst>
            </p:cNvPr>
            <p:cNvGrpSpPr/>
            <p:nvPr/>
          </p:nvGrpSpPr>
          <p:grpSpPr>
            <a:xfrm>
              <a:off x="1363840" y="5010746"/>
              <a:ext cx="953135" cy="1082040"/>
              <a:chOff x="1363840" y="5010746"/>
              <a:chExt cx="953135" cy="1082040"/>
            </a:xfrm>
          </p:grpSpPr>
          <p:sp>
            <p:nvSpPr>
              <p:cNvPr id="18" name="object 107">
                <a:extLst>
                  <a:ext uri="{FF2B5EF4-FFF2-40B4-BE49-F238E27FC236}">
                    <a16:creationId xmlns:a16="http://schemas.microsoft.com/office/drawing/2014/main" xmlns="" id="{93427ABB-A059-116C-F21A-A4669703ED71}"/>
                  </a:ext>
                </a:extLst>
              </p:cNvPr>
              <p:cNvSpPr/>
              <p:nvPr/>
            </p:nvSpPr>
            <p:spPr>
              <a:xfrm>
                <a:off x="1363840" y="5010746"/>
                <a:ext cx="476884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476885" h="1082039">
                    <a:moveTo>
                      <a:pt x="129959" y="476059"/>
                    </a:moveTo>
                    <a:lnTo>
                      <a:pt x="86639" y="47605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0" y="476059"/>
                    </a:lnTo>
                    <a:lnTo>
                      <a:pt x="0" y="649173"/>
                    </a:lnTo>
                    <a:lnTo>
                      <a:pt x="43319" y="649173"/>
                    </a:lnTo>
                    <a:lnTo>
                      <a:pt x="43319" y="605891"/>
                    </a:lnTo>
                    <a:lnTo>
                      <a:pt x="86639" y="605891"/>
                    </a:lnTo>
                    <a:lnTo>
                      <a:pt x="86639" y="562610"/>
                    </a:lnTo>
                    <a:lnTo>
                      <a:pt x="129959" y="562610"/>
                    </a:lnTo>
                    <a:lnTo>
                      <a:pt x="129959" y="476059"/>
                    </a:lnTo>
                    <a:close/>
                  </a:path>
                  <a:path w="476885" h="1082039">
                    <a:moveTo>
                      <a:pt x="173278" y="432777"/>
                    </a:moveTo>
                    <a:lnTo>
                      <a:pt x="129959" y="432777"/>
                    </a:lnTo>
                    <a:lnTo>
                      <a:pt x="129959" y="476059"/>
                    </a:lnTo>
                    <a:lnTo>
                      <a:pt x="173278" y="476059"/>
                    </a:lnTo>
                    <a:lnTo>
                      <a:pt x="173278" y="432777"/>
                    </a:lnTo>
                    <a:close/>
                  </a:path>
                  <a:path w="476885" h="1082039">
                    <a:moveTo>
                      <a:pt x="173278" y="346227"/>
                    </a:moveTo>
                    <a:lnTo>
                      <a:pt x="129959" y="346227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0" y="346227"/>
                    </a:lnTo>
                    <a:lnTo>
                      <a:pt x="0" y="432777"/>
                    </a:lnTo>
                    <a:lnTo>
                      <a:pt x="43319" y="43277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129959" y="432777"/>
                    </a:lnTo>
                    <a:lnTo>
                      <a:pt x="129959" y="389509"/>
                    </a:lnTo>
                    <a:lnTo>
                      <a:pt x="173278" y="389509"/>
                    </a:lnTo>
                    <a:lnTo>
                      <a:pt x="173278" y="346227"/>
                    </a:lnTo>
                    <a:close/>
                  </a:path>
                  <a:path w="476885" h="1082039">
                    <a:moveTo>
                      <a:pt x="216598" y="865555"/>
                    </a:moveTo>
                    <a:lnTo>
                      <a:pt x="173278" y="865555"/>
                    </a:lnTo>
                    <a:lnTo>
                      <a:pt x="129959" y="865555"/>
                    </a:lnTo>
                    <a:lnTo>
                      <a:pt x="86639" y="865555"/>
                    </a:lnTo>
                    <a:lnTo>
                      <a:pt x="86639" y="995387"/>
                    </a:lnTo>
                    <a:lnTo>
                      <a:pt x="129959" y="995387"/>
                    </a:lnTo>
                    <a:lnTo>
                      <a:pt x="173278" y="995387"/>
                    </a:lnTo>
                    <a:lnTo>
                      <a:pt x="216598" y="995387"/>
                    </a:lnTo>
                    <a:lnTo>
                      <a:pt x="216598" y="865555"/>
                    </a:lnTo>
                    <a:close/>
                  </a:path>
                  <a:path w="476885" h="1082039">
                    <a:moveTo>
                      <a:pt x="216598" y="519341"/>
                    </a:moveTo>
                    <a:lnTo>
                      <a:pt x="173278" y="519341"/>
                    </a:lnTo>
                    <a:lnTo>
                      <a:pt x="173278" y="562610"/>
                    </a:lnTo>
                    <a:lnTo>
                      <a:pt x="129959" y="562610"/>
                    </a:lnTo>
                    <a:lnTo>
                      <a:pt x="129959" y="605891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16598" y="519341"/>
                    </a:lnTo>
                    <a:close/>
                  </a:path>
                  <a:path w="476885" h="1082039">
                    <a:moveTo>
                      <a:pt x="216598" y="86563"/>
                    </a:move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86639" y="86563"/>
                    </a:lnTo>
                    <a:lnTo>
                      <a:pt x="86639" y="216408"/>
                    </a:lnTo>
                    <a:lnTo>
                      <a:pt x="129959" y="216408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16598" y="86563"/>
                    </a:lnTo>
                    <a:close/>
                  </a:path>
                  <a:path w="476885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476885" h="1082039">
                    <a:moveTo>
                      <a:pt x="303237" y="779005"/>
                    </a:moveTo>
                    <a:lnTo>
                      <a:pt x="259918" y="779005"/>
                    </a:lnTo>
                    <a:lnTo>
                      <a:pt x="259918" y="822286"/>
                    </a:lnTo>
                    <a:lnTo>
                      <a:pt x="259918" y="1038669"/>
                    </a:lnTo>
                    <a:lnTo>
                      <a:pt x="43319" y="1038669"/>
                    </a:lnTo>
                    <a:lnTo>
                      <a:pt x="43319" y="822286"/>
                    </a:lnTo>
                    <a:lnTo>
                      <a:pt x="259918" y="822286"/>
                    </a:lnTo>
                    <a:lnTo>
                      <a:pt x="259918" y="779005"/>
                    </a:lnTo>
                    <a:lnTo>
                      <a:pt x="0" y="779005"/>
                    </a:lnTo>
                    <a:lnTo>
                      <a:pt x="0" y="1081951"/>
                    </a:lnTo>
                    <a:lnTo>
                      <a:pt x="303237" y="1081951"/>
                    </a:lnTo>
                    <a:lnTo>
                      <a:pt x="303237" y="779005"/>
                    </a:lnTo>
                    <a:close/>
                  </a:path>
                  <a:path w="476885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216598" y="692442"/>
                    </a:lnTo>
                    <a:lnTo>
                      <a:pt x="173278" y="692442"/>
                    </a:lnTo>
                    <a:lnTo>
                      <a:pt x="173278" y="649173"/>
                    </a:lnTo>
                    <a:lnTo>
                      <a:pt x="129959" y="649173"/>
                    </a:lnTo>
                    <a:lnTo>
                      <a:pt x="129959" y="605891"/>
                    </a:lnTo>
                    <a:lnTo>
                      <a:pt x="86639" y="605891"/>
                    </a:lnTo>
                    <a:lnTo>
                      <a:pt x="86639" y="649173"/>
                    </a:lnTo>
                    <a:lnTo>
                      <a:pt x="43319" y="649173"/>
                    </a:lnTo>
                    <a:lnTo>
                      <a:pt x="43319" y="692442"/>
                    </a:lnTo>
                    <a:lnTo>
                      <a:pt x="0" y="692442"/>
                    </a:lnTo>
                    <a:lnTo>
                      <a:pt x="0" y="735723"/>
                    </a:lnTo>
                    <a:lnTo>
                      <a:pt x="216598" y="735723"/>
                    </a:lnTo>
                    <a:lnTo>
                      <a:pt x="216598" y="692454"/>
                    </a:lnTo>
                    <a:lnTo>
                      <a:pt x="259918" y="692454"/>
                    </a:lnTo>
                    <a:lnTo>
                      <a:pt x="259918" y="735723"/>
                    </a:lnTo>
                    <a:lnTo>
                      <a:pt x="303237" y="735723"/>
                    </a:lnTo>
                    <a:lnTo>
                      <a:pt x="303237" y="692442"/>
                    </a:lnTo>
                    <a:close/>
                  </a:path>
                  <a:path w="476885" h="1082039">
                    <a:moveTo>
                      <a:pt x="303237" y="605891"/>
                    </a:moveTo>
                    <a:lnTo>
                      <a:pt x="259918" y="605891"/>
                    </a:lnTo>
                    <a:lnTo>
                      <a:pt x="259918" y="649173"/>
                    </a:lnTo>
                    <a:lnTo>
                      <a:pt x="303237" y="649173"/>
                    </a:lnTo>
                    <a:lnTo>
                      <a:pt x="303237" y="605891"/>
                    </a:lnTo>
                    <a:close/>
                  </a:path>
                  <a:path w="476885" h="1082039">
                    <a:moveTo>
                      <a:pt x="303237" y="519341"/>
                    </a:moveTo>
                    <a:lnTo>
                      <a:pt x="259918" y="519341"/>
                    </a:lnTo>
                    <a:lnTo>
                      <a:pt x="259918" y="562622"/>
                    </a:lnTo>
                    <a:lnTo>
                      <a:pt x="303237" y="562622"/>
                    </a:lnTo>
                    <a:lnTo>
                      <a:pt x="303237" y="519341"/>
                    </a:lnTo>
                    <a:close/>
                  </a:path>
                  <a:path w="476885" h="1082039">
                    <a:moveTo>
                      <a:pt x="303237" y="432777"/>
                    </a:moveTo>
                    <a:lnTo>
                      <a:pt x="259918" y="432777"/>
                    </a:lnTo>
                    <a:lnTo>
                      <a:pt x="259918" y="389509"/>
                    </a:lnTo>
                    <a:lnTo>
                      <a:pt x="216598" y="389509"/>
                    </a:lnTo>
                    <a:lnTo>
                      <a:pt x="216598" y="432790"/>
                    </a:lnTo>
                    <a:lnTo>
                      <a:pt x="259918" y="432790"/>
                    </a:lnTo>
                    <a:lnTo>
                      <a:pt x="259918" y="476059"/>
                    </a:lnTo>
                    <a:lnTo>
                      <a:pt x="303237" y="476059"/>
                    </a:lnTo>
                    <a:lnTo>
                      <a:pt x="303237" y="432777"/>
                    </a:lnTo>
                    <a:close/>
                  </a:path>
                  <a:path w="476885" h="1082039">
                    <a:moveTo>
                      <a:pt x="303237" y="346227"/>
                    </a:moveTo>
                    <a:lnTo>
                      <a:pt x="259918" y="346227"/>
                    </a:lnTo>
                    <a:lnTo>
                      <a:pt x="259918" y="389509"/>
                    </a:lnTo>
                    <a:lnTo>
                      <a:pt x="303237" y="389509"/>
                    </a:lnTo>
                    <a:lnTo>
                      <a:pt x="303237" y="346227"/>
                    </a:lnTo>
                    <a:close/>
                  </a:path>
                  <a:path w="476885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43281"/>
                    </a:lnTo>
                    <a:lnTo>
                      <a:pt x="259918" y="259664"/>
                    </a:lnTo>
                    <a:lnTo>
                      <a:pt x="43319" y="259664"/>
                    </a:lnTo>
                    <a:lnTo>
                      <a:pt x="43319" y="43281"/>
                    </a:lnTo>
                    <a:lnTo>
                      <a:pt x="259918" y="43281"/>
                    </a:lnTo>
                    <a:lnTo>
                      <a:pt x="259918" y="0"/>
                    </a:lnTo>
                    <a:lnTo>
                      <a:pt x="0" y="0"/>
                    </a:lnTo>
                    <a:lnTo>
                      <a:pt x="0" y="302945"/>
                    </a:lnTo>
                    <a:lnTo>
                      <a:pt x="303237" y="302945"/>
                    </a:lnTo>
                    <a:lnTo>
                      <a:pt x="303237" y="0"/>
                    </a:lnTo>
                    <a:close/>
                  </a:path>
                  <a:path w="476885" h="1082039">
                    <a:moveTo>
                      <a:pt x="346570" y="605891"/>
                    </a:moveTo>
                    <a:lnTo>
                      <a:pt x="303250" y="605891"/>
                    </a:lnTo>
                    <a:lnTo>
                      <a:pt x="30325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close/>
                  </a:path>
                  <a:path w="476885" h="1082039">
                    <a:moveTo>
                      <a:pt x="389890" y="735723"/>
                    </a:moveTo>
                    <a:lnTo>
                      <a:pt x="346570" y="735723"/>
                    </a:lnTo>
                    <a:lnTo>
                      <a:pt x="346570" y="779005"/>
                    </a:lnTo>
                    <a:lnTo>
                      <a:pt x="389890" y="779005"/>
                    </a:lnTo>
                    <a:lnTo>
                      <a:pt x="389890" y="735723"/>
                    </a:lnTo>
                    <a:close/>
                  </a:path>
                  <a:path w="476885" h="1082039">
                    <a:moveTo>
                      <a:pt x="389890" y="259664"/>
                    </a:moveTo>
                    <a:lnTo>
                      <a:pt x="346570" y="259664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389890" y="259664"/>
                    </a:lnTo>
                    <a:close/>
                  </a:path>
                  <a:path w="476885" h="1082039">
                    <a:moveTo>
                      <a:pt x="389890" y="0"/>
                    </a:moveTo>
                    <a:lnTo>
                      <a:pt x="346570" y="0"/>
                    </a:lnTo>
                    <a:lnTo>
                      <a:pt x="346570" y="43281"/>
                    </a:lnTo>
                    <a:lnTo>
                      <a:pt x="389890" y="43281"/>
                    </a:lnTo>
                    <a:lnTo>
                      <a:pt x="389890" y="0"/>
                    </a:lnTo>
                    <a:close/>
                  </a:path>
                  <a:path w="476885" h="1082039">
                    <a:moveTo>
                      <a:pt x="433209" y="952119"/>
                    </a:move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346570" y="908837"/>
                    </a:lnTo>
                    <a:lnTo>
                      <a:pt x="346570" y="1081951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33209" y="952119"/>
                    </a:lnTo>
                    <a:close/>
                  </a:path>
                  <a:path w="476885" h="1082039">
                    <a:moveTo>
                      <a:pt x="433209" y="865555"/>
                    </a:moveTo>
                    <a:lnTo>
                      <a:pt x="389890" y="865555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close/>
                  </a:path>
                  <a:path w="476885" h="1082039">
                    <a:moveTo>
                      <a:pt x="433209" y="605891"/>
                    </a:moveTo>
                    <a:lnTo>
                      <a:pt x="389890" y="605891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92454"/>
                    </a:lnTo>
                    <a:lnTo>
                      <a:pt x="389890" y="692454"/>
                    </a:lnTo>
                    <a:lnTo>
                      <a:pt x="433209" y="692442"/>
                    </a:lnTo>
                    <a:lnTo>
                      <a:pt x="433209" y="605891"/>
                    </a:lnTo>
                    <a:close/>
                  </a:path>
                  <a:path w="476885" h="1082039">
                    <a:moveTo>
                      <a:pt x="476529" y="692442"/>
                    </a:moveTo>
                    <a:lnTo>
                      <a:pt x="433209" y="692442"/>
                    </a:lnTo>
                    <a:lnTo>
                      <a:pt x="433209" y="865555"/>
                    </a:lnTo>
                    <a:lnTo>
                      <a:pt x="476529" y="865555"/>
                    </a:lnTo>
                    <a:lnTo>
                      <a:pt x="476529" y="692442"/>
                    </a:lnTo>
                    <a:close/>
                  </a:path>
                  <a:path w="476885" h="1082039">
                    <a:moveTo>
                      <a:pt x="476529" y="216408"/>
                    </a:moveTo>
                    <a:lnTo>
                      <a:pt x="433209" y="216408"/>
                    </a:lnTo>
                    <a:lnTo>
                      <a:pt x="433209" y="432777"/>
                    </a:lnTo>
                    <a:lnTo>
                      <a:pt x="389890" y="432777"/>
                    </a:lnTo>
                    <a:lnTo>
                      <a:pt x="389890" y="476059"/>
                    </a:lnTo>
                    <a:lnTo>
                      <a:pt x="389890" y="519341"/>
                    </a:lnTo>
                    <a:lnTo>
                      <a:pt x="346570" y="519341"/>
                    </a:lnTo>
                    <a:lnTo>
                      <a:pt x="346570" y="476059"/>
                    </a:lnTo>
                    <a:lnTo>
                      <a:pt x="389890" y="476059"/>
                    </a:lnTo>
                    <a:lnTo>
                      <a:pt x="389890" y="432777"/>
                    </a:lnTo>
                    <a:lnTo>
                      <a:pt x="389890" y="346227"/>
                    </a:lnTo>
                    <a:lnTo>
                      <a:pt x="346570" y="346227"/>
                    </a:lnTo>
                    <a:lnTo>
                      <a:pt x="346570" y="432777"/>
                    </a:lnTo>
                    <a:lnTo>
                      <a:pt x="303250" y="432777"/>
                    </a:lnTo>
                    <a:lnTo>
                      <a:pt x="303250" y="562610"/>
                    </a:lnTo>
                    <a:lnTo>
                      <a:pt x="346570" y="562610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389890" y="562610"/>
                    </a:lnTo>
                    <a:lnTo>
                      <a:pt x="433209" y="562610"/>
                    </a:lnTo>
                    <a:lnTo>
                      <a:pt x="476529" y="562635"/>
                    </a:lnTo>
                    <a:lnTo>
                      <a:pt x="476529" y="216408"/>
                    </a:lnTo>
                    <a:close/>
                  </a:path>
                  <a:path w="476885" h="1082039">
                    <a:moveTo>
                      <a:pt x="476529" y="0"/>
                    </a:moveTo>
                    <a:lnTo>
                      <a:pt x="433209" y="0"/>
                    </a:lnTo>
                    <a:lnTo>
                      <a:pt x="433209" y="43281"/>
                    </a:lnTo>
                    <a:lnTo>
                      <a:pt x="389890" y="43281"/>
                    </a:lnTo>
                    <a:lnTo>
                      <a:pt x="389890" y="86563"/>
                    </a:lnTo>
                    <a:lnTo>
                      <a:pt x="346570" y="86563"/>
                    </a:lnTo>
                    <a:lnTo>
                      <a:pt x="346570" y="216408"/>
                    </a:lnTo>
                    <a:lnTo>
                      <a:pt x="389890" y="216408"/>
                    </a:lnTo>
                    <a:lnTo>
                      <a:pt x="389890" y="173126"/>
                    </a:lnTo>
                    <a:lnTo>
                      <a:pt x="433209" y="173126"/>
                    </a:lnTo>
                    <a:lnTo>
                      <a:pt x="476529" y="173113"/>
                    </a:lnTo>
                    <a:lnTo>
                      <a:pt x="47652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bject 108">
                <a:extLst>
                  <a:ext uri="{FF2B5EF4-FFF2-40B4-BE49-F238E27FC236}">
                    <a16:creationId xmlns:a16="http://schemas.microsoft.com/office/drawing/2014/main" xmlns="" id="{13C507B0-3F3A-7D28-B24F-13DD466232C4}"/>
                  </a:ext>
                </a:extLst>
              </p:cNvPr>
              <p:cNvSpPr/>
              <p:nvPr/>
            </p:nvSpPr>
            <p:spPr>
              <a:xfrm>
                <a:off x="1797050" y="5010746"/>
                <a:ext cx="520065" cy="1082040"/>
              </a:xfrm>
              <a:custGeom>
                <a:avLst/>
                <a:gdLst/>
                <a:ahLst/>
                <a:cxnLst/>
                <a:rect l="l" t="t" r="r" b="b"/>
                <a:pathLst>
                  <a:path w="520064" h="1082039">
                    <a:moveTo>
                      <a:pt x="43319" y="1038669"/>
                    </a:moveTo>
                    <a:lnTo>
                      <a:pt x="0" y="1038669"/>
                    </a:lnTo>
                    <a:lnTo>
                      <a:pt x="0" y="1081951"/>
                    </a:lnTo>
                    <a:lnTo>
                      <a:pt x="43319" y="1081951"/>
                    </a:lnTo>
                    <a:lnTo>
                      <a:pt x="43319" y="1038669"/>
                    </a:lnTo>
                    <a:close/>
                  </a:path>
                  <a:path w="520064" h="1082039">
                    <a:moveTo>
                      <a:pt x="43319" y="692442"/>
                    </a:moveTo>
                    <a:lnTo>
                      <a:pt x="0" y="692442"/>
                    </a:lnTo>
                    <a:lnTo>
                      <a:pt x="0" y="865555"/>
                    </a:lnTo>
                    <a:lnTo>
                      <a:pt x="43319" y="865555"/>
                    </a:lnTo>
                    <a:lnTo>
                      <a:pt x="43319" y="692442"/>
                    </a:lnTo>
                    <a:close/>
                  </a:path>
                  <a:path w="520064" h="1082039">
                    <a:moveTo>
                      <a:pt x="173278" y="605891"/>
                    </a:moveTo>
                    <a:lnTo>
                      <a:pt x="129959" y="605891"/>
                    </a:lnTo>
                    <a:lnTo>
                      <a:pt x="129959" y="649173"/>
                    </a:lnTo>
                    <a:lnTo>
                      <a:pt x="173278" y="649173"/>
                    </a:lnTo>
                    <a:lnTo>
                      <a:pt x="173278" y="605891"/>
                    </a:lnTo>
                    <a:close/>
                  </a:path>
                  <a:path w="520064" h="1082039">
                    <a:moveTo>
                      <a:pt x="173278" y="0"/>
                    </a:moveTo>
                    <a:lnTo>
                      <a:pt x="129959" y="0"/>
                    </a:lnTo>
                    <a:lnTo>
                      <a:pt x="86639" y="0"/>
                    </a:lnTo>
                    <a:lnTo>
                      <a:pt x="86639" y="43281"/>
                    </a:lnTo>
                    <a:lnTo>
                      <a:pt x="43319" y="43281"/>
                    </a:lnTo>
                    <a:lnTo>
                      <a:pt x="43319" y="86563"/>
                    </a:lnTo>
                    <a:lnTo>
                      <a:pt x="86639" y="86563"/>
                    </a:lnTo>
                    <a:lnTo>
                      <a:pt x="129959" y="86550"/>
                    </a:lnTo>
                    <a:lnTo>
                      <a:pt x="129959" y="43281"/>
                    </a:lnTo>
                    <a:lnTo>
                      <a:pt x="173278" y="43281"/>
                    </a:lnTo>
                    <a:lnTo>
                      <a:pt x="173278" y="0"/>
                    </a:lnTo>
                    <a:close/>
                  </a:path>
                  <a:path w="520064" h="1082039">
                    <a:moveTo>
                      <a:pt x="259918" y="476059"/>
                    </a:moveTo>
                    <a:lnTo>
                      <a:pt x="216598" y="476059"/>
                    </a:lnTo>
                    <a:lnTo>
                      <a:pt x="216598" y="519341"/>
                    </a:lnTo>
                    <a:lnTo>
                      <a:pt x="259918" y="519341"/>
                    </a:lnTo>
                    <a:lnTo>
                      <a:pt x="259918" y="476059"/>
                    </a:lnTo>
                    <a:close/>
                  </a:path>
                  <a:path w="520064" h="1082039">
                    <a:moveTo>
                      <a:pt x="259918" y="302945"/>
                    </a:moveTo>
                    <a:lnTo>
                      <a:pt x="216598" y="302945"/>
                    </a:lnTo>
                    <a:lnTo>
                      <a:pt x="216598" y="346227"/>
                    </a:lnTo>
                    <a:lnTo>
                      <a:pt x="259918" y="346227"/>
                    </a:lnTo>
                    <a:lnTo>
                      <a:pt x="259918" y="302945"/>
                    </a:lnTo>
                    <a:close/>
                  </a:path>
                  <a:path w="520064" h="1082039">
                    <a:moveTo>
                      <a:pt x="303237" y="692442"/>
                    </a:moveTo>
                    <a:lnTo>
                      <a:pt x="259918" y="692442"/>
                    </a:lnTo>
                    <a:lnTo>
                      <a:pt x="259918" y="649173"/>
                    </a:lnTo>
                    <a:lnTo>
                      <a:pt x="216598" y="649173"/>
                    </a:lnTo>
                    <a:lnTo>
                      <a:pt x="173278" y="649173"/>
                    </a:lnTo>
                    <a:lnTo>
                      <a:pt x="173278" y="692442"/>
                    </a:lnTo>
                    <a:lnTo>
                      <a:pt x="129959" y="692442"/>
                    </a:lnTo>
                    <a:lnTo>
                      <a:pt x="129959" y="735723"/>
                    </a:lnTo>
                    <a:lnTo>
                      <a:pt x="173278" y="735723"/>
                    </a:lnTo>
                    <a:lnTo>
                      <a:pt x="216598" y="735723"/>
                    </a:lnTo>
                    <a:lnTo>
                      <a:pt x="259918" y="735723"/>
                    </a:lnTo>
                    <a:lnTo>
                      <a:pt x="259918" y="822286"/>
                    </a:lnTo>
                    <a:lnTo>
                      <a:pt x="216598" y="822286"/>
                    </a:lnTo>
                    <a:lnTo>
                      <a:pt x="216598" y="779005"/>
                    </a:lnTo>
                    <a:lnTo>
                      <a:pt x="173278" y="779005"/>
                    </a:lnTo>
                    <a:lnTo>
                      <a:pt x="129959" y="779005"/>
                    </a:lnTo>
                    <a:lnTo>
                      <a:pt x="129959" y="822286"/>
                    </a:lnTo>
                    <a:lnTo>
                      <a:pt x="173278" y="822286"/>
                    </a:lnTo>
                    <a:lnTo>
                      <a:pt x="173278" y="952119"/>
                    </a:lnTo>
                    <a:lnTo>
                      <a:pt x="129959" y="952119"/>
                    </a:lnTo>
                    <a:lnTo>
                      <a:pt x="129959" y="908837"/>
                    </a:lnTo>
                    <a:lnTo>
                      <a:pt x="86639" y="908837"/>
                    </a:lnTo>
                    <a:lnTo>
                      <a:pt x="86639" y="865568"/>
                    </a:lnTo>
                    <a:lnTo>
                      <a:pt x="129959" y="865568"/>
                    </a:lnTo>
                    <a:lnTo>
                      <a:pt x="129959" y="822286"/>
                    </a:lnTo>
                    <a:lnTo>
                      <a:pt x="86639" y="822286"/>
                    </a:lnTo>
                    <a:lnTo>
                      <a:pt x="86639" y="865555"/>
                    </a:lnTo>
                    <a:lnTo>
                      <a:pt x="43319" y="865555"/>
                    </a:lnTo>
                    <a:lnTo>
                      <a:pt x="43319" y="952119"/>
                    </a:lnTo>
                    <a:lnTo>
                      <a:pt x="0" y="952119"/>
                    </a:lnTo>
                    <a:lnTo>
                      <a:pt x="0" y="995400"/>
                    </a:lnTo>
                    <a:lnTo>
                      <a:pt x="43319" y="995400"/>
                    </a:lnTo>
                    <a:lnTo>
                      <a:pt x="86639" y="995387"/>
                    </a:lnTo>
                    <a:lnTo>
                      <a:pt x="86639" y="1038669"/>
                    </a:lnTo>
                    <a:lnTo>
                      <a:pt x="129959" y="1038669"/>
                    </a:lnTo>
                    <a:lnTo>
                      <a:pt x="129959" y="1081951"/>
                    </a:lnTo>
                    <a:lnTo>
                      <a:pt x="173278" y="1081951"/>
                    </a:lnTo>
                    <a:lnTo>
                      <a:pt x="216598" y="1081951"/>
                    </a:lnTo>
                    <a:lnTo>
                      <a:pt x="216598" y="1038669"/>
                    </a:lnTo>
                    <a:lnTo>
                      <a:pt x="173278" y="1038669"/>
                    </a:lnTo>
                    <a:lnTo>
                      <a:pt x="173278" y="995400"/>
                    </a:lnTo>
                    <a:lnTo>
                      <a:pt x="216598" y="995400"/>
                    </a:lnTo>
                    <a:lnTo>
                      <a:pt x="216598" y="1038669"/>
                    </a:lnTo>
                    <a:lnTo>
                      <a:pt x="259918" y="1038669"/>
                    </a:lnTo>
                    <a:lnTo>
                      <a:pt x="259918" y="908837"/>
                    </a:lnTo>
                    <a:lnTo>
                      <a:pt x="216598" y="908837"/>
                    </a:lnTo>
                    <a:lnTo>
                      <a:pt x="216598" y="865568"/>
                    </a:lnTo>
                    <a:lnTo>
                      <a:pt x="259918" y="865568"/>
                    </a:lnTo>
                    <a:lnTo>
                      <a:pt x="259918" y="908837"/>
                    </a:lnTo>
                    <a:lnTo>
                      <a:pt x="303237" y="908837"/>
                    </a:lnTo>
                    <a:lnTo>
                      <a:pt x="303237" y="692442"/>
                    </a:lnTo>
                    <a:close/>
                  </a:path>
                  <a:path w="520064" h="1082039">
                    <a:moveTo>
                      <a:pt x="303237" y="562610"/>
                    </a:moveTo>
                    <a:lnTo>
                      <a:pt x="259918" y="562610"/>
                    </a:lnTo>
                    <a:lnTo>
                      <a:pt x="216598" y="562610"/>
                    </a:lnTo>
                    <a:lnTo>
                      <a:pt x="216598" y="519341"/>
                    </a:lnTo>
                    <a:lnTo>
                      <a:pt x="173278" y="519341"/>
                    </a:lnTo>
                    <a:lnTo>
                      <a:pt x="173278" y="476059"/>
                    </a:lnTo>
                    <a:lnTo>
                      <a:pt x="216598" y="476059"/>
                    </a:lnTo>
                    <a:lnTo>
                      <a:pt x="216598" y="346227"/>
                    </a:lnTo>
                    <a:lnTo>
                      <a:pt x="173278" y="346227"/>
                    </a:lnTo>
                    <a:lnTo>
                      <a:pt x="173278" y="432777"/>
                    </a:lnTo>
                    <a:lnTo>
                      <a:pt x="129959" y="432777"/>
                    </a:lnTo>
                    <a:lnTo>
                      <a:pt x="129959" y="259689"/>
                    </a:lnTo>
                    <a:lnTo>
                      <a:pt x="173278" y="259689"/>
                    </a:lnTo>
                    <a:lnTo>
                      <a:pt x="173278" y="302945"/>
                    </a:lnTo>
                    <a:lnTo>
                      <a:pt x="216598" y="302945"/>
                    </a:lnTo>
                    <a:lnTo>
                      <a:pt x="216598" y="259664"/>
                    </a:lnTo>
                    <a:lnTo>
                      <a:pt x="173278" y="259664"/>
                    </a:lnTo>
                    <a:lnTo>
                      <a:pt x="173278" y="216408"/>
                    </a:lnTo>
                    <a:lnTo>
                      <a:pt x="129959" y="216408"/>
                    </a:lnTo>
                    <a:lnTo>
                      <a:pt x="129959" y="259664"/>
                    </a:lnTo>
                    <a:lnTo>
                      <a:pt x="86639" y="259664"/>
                    </a:lnTo>
                    <a:lnTo>
                      <a:pt x="86639" y="346227"/>
                    </a:lnTo>
                    <a:lnTo>
                      <a:pt x="43319" y="346227"/>
                    </a:lnTo>
                    <a:lnTo>
                      <a:pt x="43319" y="389509"/>
                    </a:lnTo>
                    <a:lnTo>
                      <a:pt x="86639" y="389509"/>
                    </a:lnTo>
                    <a:lnTo>
                      <a:pt x="86639" y="432777"/>
                    </a:lnTo>
                    <a:lnTo>
                      <a:pt x="43319" y="432777"/>
                    </a:lnTo>
                    <a:lnTo>
                      <a:pt x="43319" y="476059"/>
                    </a:lnTo>
                    <a:lnTo>
                      <a:pt x="86639" y="476059"/>
                    </a:lnTo>
                    <a:lnTo>
                      <a:pt x="129959" y="476059"/>
                    </a:lnTo>
                    <a:lnTo>
                      <a:pt x="129959" y="519341"/>
                    </a:lnTo>
                    <a:lnTo>
                      <a:pt x="86639" y="519341"/>
                    </a:lnTo>
                    <a:lnTo>
                      <a:pt x="86639" y="562610"/>
                    </a:lnTo>
                    <a:lnTo>
                      <a:pt x="43319" y="562610"/>
                    </a:lnTo>
                    <a:lnTo>
                      <a:pt x="43319" y="692442"/>
                    </a:lnTo>
                    <a:lnTo>
                      <a:pt x="86639" y="692442"/>
                    </a:lnTo>
                    <a:lnTo>
                      <a:pt x="86639" y="605891"/>
                    </a:lnTo>
                    <a:lnTo>
                      <a:pt x="129959" y="605891"/>
                    </a:lnTo>
                    <a:lnTo>
                      <a:pt x="129959" y="562610"/>
                    </a:lnTo>
                    <a:lnTo>
                      <a:pt x="173278" y="562610"/>
                    </a:lnTo>
                    <a:lnTo>
                      <a:pt x="173278" y="605891"/>
                    </a:lnTo>
                    <a:lnTo>
                      <a:pt x="216598" y="605891"/>
                    </a:lnTo>
                    <a:lnTo>
                      <a:pt x="259918" y="605891"/>
                    </a:lnTo>
                    <a:lnTo>
                      <a:pt x="303237" y="605891"/>
                    </a:lnTo>
                    <a:lnTo>
                      <a:pt x="303237" y="562610"/>
                    </a:lnTo>
                    <a:close/>
                  </a:path>
                  <a:path w="520064" h="1082039">
                    <a:moveTo>
                      <a:pt x="303237" y="389509"/>
                    </a:moveTo>
                    <a:lnTo>
                      <a:pt x="259918" y="389509"/>
                    </a:lnTo>
                    <a:lnTo>
                      <a:pt x="259918" y="432790"/>
                    </a:lnTo>
                    <a:lnTo>
                      <a:pt x="303237" y="432790"/>
                    </a:lnTo>
                    <a:lnTo>
                      <a:pt x="303237" y="389509"/>
                    </a:lnTo>
                    <a:close/>
                  </a:path>
                  <a:path w="520064" h="1082039">
                    <a:moveTo>
                      <a:pt x="303237" y="259664"/>
                    </a:moveTo>
                    <a:lnTo>
                      <a:pt x="259918" y="259664"/>
                    </a:lnTo>
                    <a:lnTo>
                      <a:pt x="259918" y="302945"/>
                    </a:lnTo>
                    <a:lnTo>
                      <a:pt x="303237" y="302945"/>
                    </a:lnTo>
                    <a:lnTo>
                      <a:pt x="303237" y="259664"/>
                    </a:lnTo>
                    <a:close/>
                  </a:path>
                  <a:path w="520064" h="1082039">
                    <a:moveTo>
                      <a:pt x="303237" y="173113"/>
                    </a:moveTo>
                    <a:lnTo>
                      <a:pt x="259918" y="173113"/>
                    </a:lnTo>
                    <a:lnTo>
                      <a:pt x="259918" y="129832"/>
                    </a:lnTo>
                    <a:lnTo>
                      <a:pt x="216598" y="129832"/>
                    </a:lnTo>
                    <a:lnTo>
                      <a:pt x="216598" y="86563"/>
                    </a:lnTo>
                    <a:lnTo>
                      <a:pt x="173278" y="86563"/>
                    </a:lnTo>
                    <a:lnTo>
                      <a:pt x="129959" y="86563"/>
                    </a:lnTo>
                    <a:lnTo>
                      <a:pt x="129959" y="129832"/>
                    </a:lnTo>
                    <a:lnTo>
                      <a:pt x="86639" y="129832"/>
                    </a:lnTo>
                    <a:lnTo>
                      <a:pt x="86639" y="173113"/>
                    </a:lnTo>
                    <a:lnTo>
                      <a:pt x="43319" y="173113"/>
                    </a:lnTo>
                    <a:lnTo>
                      <a:pt x="43319" y="259664"/>
                    </a:lnTo>
                    <a:lnTo>
                      <a:pt x="86639" y="259664"/>
                    </a:lnTo>
                    <a:lnTo>
                      <a:pt x="86639" y="216395"/>
                    </a:lnTo>
                    <a:lnTo>
                      <a:pt x="129959" y="216395"/>
                    </a:lnTo>
                    <a:lnTo>
                      <a:pt x="129959" y="173113"/>
                    </a:lnTo>
                    <a:lnTo>
                      <a:pt x="173278" y="173113"/>
                    </a:lnTo>
                    <a:lnTo>
                      <a:pt x="173278" y="216408"/>
                    </a:lnTo>
                    <a:lnTo>
                      <a:pt x="216598" y="216408"/>
                    </a:lnTo>
                    <a:lnTo>
                      <a:pt x="259918" y="216395"/>
                    </a:lnTo>
                    <a:lnTo>
                      <a:pt x="303237" y="216395"/>
                    </a:lnTo>
                    <a:lnTo>
                      <a:pt x="303237" y="173113"/>
                    </a:lnTo>
                    <a:close/>
                  </a:path>
                  <a:path w="520064" h="1082039">
                    <a:moveTo>
                      <a:pt x="303237" y="0"/>
                    </a:moveTo>
                    <a:lnTo>
                      <a:pt x="259918" y="0"/>
                    </a:lnTo>
                    <a:lnTo>
                      <a:pt x="259918" y="129832"/>
                    </a:lnTo>
                    <a:lnTo>
                      <a:pt x="303237" y="129832"/>
                    </a:lnTo>
                    <a:lnTo>
                      <a:pt x="303237" y="0"/>
                    </a:lnTo>
                    <a:close/>
                  </a:path>
                  <a:path w="520064" h="1082039">
                    <a:moveTo>
                      <a:pt x="346570" y="1038669"/>
                    </a:moveTo>
                    <a:lnTo>
                      <a:pt x="303250" y="1038669"/>
                    </a:lnTo>
                    <a:lnTo>
                      <a:pt x="303250" y="1081951"/>
                    </a:lnTo>
                    <a:lnTo>
                      <a:pt x="346570" y="1081951"/>
                    </a:lnTo>
                    <a:lnTo>
                      <a:pt x="346570" y="1038669"/>
                    </a:lnTo>
                    <a:close/>
                  </a:path>
                  <a:path w="520064" h="1082039">
                    <a:moveTo>
                      <a:pt x="346570" y="346227"/>
                    </a:moveTo>
                    <a:lnTo>
                      <a:pt x="303250" y="346227"/>
                    </a:lnTo>
                    <a:lnTo>
                      <a:pt x="303250" y="432777"/>
                    </a:lnTo>
                    <a:lnTo>
                      <a:pt x="346570" y="432777"/>
                    </a:lnTo>
                    <a:lnTo>
                      <a:pt x="346570" y="346227"/>
                    </a:lnTo>
                    <a:close/>
                  </a:path>
                  <a:path w="520064" h="1082039">
                    <a:moveTo>
                      <a:pt x="389890" y="779005"/>
                    </a:moveTo>
                    <a:lnTo>
                      <a:pt x="346570" y="779005"/>
                    </a:lnTo>
                    <a:lnTo>
                      <a:pt x="346570" y="822286"/>
                    </a:lnTo>
                    <a:lnTo>
                      <a:pt x="389890" y="822286"/>
                    </a:lnTo>
                    <a:lnTo>
                      <a:pt x="389890" y="779005"/>
                    </a:lnTo>
                    <a:close/>
                  </a:path>
                  <a:path w="520064" h="1082039">
                    <a:moveTo>
                      <a:pt x="433209" y="389509"/>
                    </a:moveTo>
                    <a:lnTo>
                      <a:pt x="389890" y="389509"/>
                    </a:lnTo>
                    <a:lnTo>
                      <a:pt x="389890" y="432790"/>
                    </a:lnTo>
                    <a:lnTo>
                      <a:pt x="433209" y="432790"/>
                    </a:lnTo>
                    <a:lnTo>
                      <a:pt x="433209" y="389509"/>
                    </a:lnTo>
                    <a:close/>
                  </a:path>
                  <a:path w="520064" h="1082039">
                    <a:moveTo>
                      <a:pt x="476529" y="476059"/>
                    </a:moveTo>
                    <a:lnTo>
                      <a:pt x="433209" y="476059"/>
                    </a:lnTo>
                    <a:lnTo>
                      <a:pt x="433209" y="562610"/>
                    </a:lnTo>
                    <a:lnTo>
                      <a:pt x="389890" y="562610"/>
                    </a:lnTo>
                    <a:lnTo>
                      <a:pt x="389890" y="476059"/>
                    </a:lnTo>
                    <a:lnTo>
                      <a:pt x="346570" y="476059"/>
                    </a:lnTo>
                    <a:lnTo>
                      <a:pt x="346570" y="519341"/>
                    </a:lnTo>
                    <a:lnTo>
                      <a:pt x="303250" y="519341"/>
                    </a:lnTo>
                    <a:lnTo>
                      <a:pt x="303250" y="735736"/>
                    </a:lnTo>
                    <a:lnTo>
                      <a:pt x="346570" y="735736"/>
                    </a:lnTo>
                    <a:lnTo>
                      <a:pt x="389890" y="735723"/>
                    </a:lnTo>
                    <a:lnTo>
                      <a:pt x="433209" y="735723"/>
                    </a:lnTo>
                    <a:lnTo>
                      <a:pt x="433209" y="865555"/>
                    </a:lnTo>
                    <a:lnTo>
                      <a:pt x="433209" y="908837"/>
                    </a:lnTo>
                    <a:lnTo>
                      <a:pt x="433209" y="952119"/>
                    </a:lnTo>
                    <a:lnTo>
                      <a:pt x="389890" y="952119"/>
                    </a:lnTo>
                    <a:lnTo>
                      <a:pt x="389890" y="908837"/>
                    </a:lnTo>
                    <a:lnTo>
                      <a:pt x="433209" y="908837"/>
                    </a:lnTo>
                    <a:lnTo>
                      <a:pt x="433209" y="865555"/>
                    </a:lnTo>
                    <a:lnTo>
                      <a:pt x="389890" y="865555"/>
                    </a:lnTo>
                    <a:lnTo>
                      <a:pt x="346570" y="865555"/>
                    </a:lnTo>
                    <a:lnTo>
                      <a:pt x="303250" y="865555"/>
                    </a:lnTo>
                    <a:lnTo>
                      <a:pt x="303250" y="952106"/>
                    </a:lnTo>
                    <a:lnTo>
                      <a:pt x="346570" y="952106"/>
                    </a:lnTo>
                    <a:lnTo>
                      <a:pt x="346570" y="995387"/>
                    </a:lnTo>
                    <a:lnTo>
                      <a:pt x="389890" y="995387"/>
                    </a:lnTo>
                    <a:lnTo>
                      <a:pt x="433209" y="995400"/>
                    </a:lnTo>
                    <a:lnTo>
                      <a:pt x="433209" y="1038669"/>
                    </a:lnTo>
                    <a:lnTo>
                      <a:pt x="389890" y="1038669"/>
                    </a:lnTo>
                    <a:lnTo>
                      <a:pt x="389890" y="1081951"/>
                    </a:lnTo>
                    <a:lnTo>
                      <a:pt x="433209" y="1081951"/>
                    </a:lnTo>
                    <a:lnTo>
                      <a:pt x="476529" y="1081951"/>
                    </a:lnTo>
                    <a:lnTo>
                      <a:pt x="476529" y="649173"/>
                    </a:lnTo>
                    <a:lnTo>
                      <a:pt x="433209" y="649173"/>
                    </a:lnTo>
                    <a:lnTo>
                      <a:pt x="433209" y="692442"/>
                    </a:lnTo>
                    <a:lnTo>
                      <a:pt x="389890" y="692442"/>
                    </a:lnTo>
                    <a:lnTo>
                      <a:pt x="389890" y="649173"/>
                    </a:lnTo>
                    <a:lnTo>
                      <a:pt x="346570" y="649173"/>
                    </a:lnTo>
                    <a:lnTo>
                      <a:pt x="346570" y="605891"/>
                    </a:lnTo>
                    <a:lnTo>
                      <a:pt x="389890" y="605891"/>
                    </a:lnTo>
                    <a:lnTo>
                      <a:pt x="433209" y="605891"/>
                    </a:lnTo>
                    <a:lnTo>
                      <a:pt x="476529" y="605891"/>
                    </a:lnTo>
                    <a:lnTo>
                      <a:pt x="476529" y="476059"/>
                    </a:lnTo>
                    <a:close/>
                  </a:path>
                  <a:path w="520064" h="1082039">
                    <a:moveTo>
                      <a:pt x="519849" y="346227"/>
                    </a:moveTo>
                    <a:lnTo>
                      <a:pt x="476529" y="346227"/>
                    </a:lnTo>
                    <a:lnTo>
                      <a:pt x="433209" y="346227"/>
                    </a:lnTo>
                    <a:lnTo>
                      <a:pt x="433209" y="389509"/>
                    </a:lnTo>
                    <a:lnTo>
                      <a:pt x="476529" y="389509"/>
                    </a:lnTo>
                    <a:lnTo>
                      <a:pt x="519849" y="389509"/>
                    </a:lnTo>
                    <a:lnTo>
                      <a:pt x="519849" y="346227"/>
                    </a:lnTo>
                    <a:close/>
                  </a:path>
                  <a:path w="520064" h="1082039">
                    <a:moveTo>
                      <a:pt x="519849" y="86563"/>
                    </a:moveTo>
                    <a:lnTo>
                      <a:pt x="476529" y="86563"/>
                    </a:lnTo>
                    <a:lnTo>
                      <a:pt x="433209" y="86563"/>
                    </a:lnTo>
                    <a:lnTo>
                      <a:pt x="433209" y="216408"/>
                    </a:lnTo>
                    <a:lnTo>
                      <a:pt x="476529" y="216408"/>
                    </a:lnTo>
                    <a:lnTo>
                      <a:pt x="519849" y="216408"/>
                    </a:lnTo>
                    <a:lnTo>
                      <a:pt x="519849" y="86563"/>
                    </a:lnTo>
                    <a:close/>
                  </a:path>
                  <a:path w="520064" h="1082039">
                    <a:moveTo>
                      <a:pt x="519849" y="0"/>
                    </a:moveTo>
                    <a:lnTo>
                      <a:pt x="476529" y="0"/>
                    </a:lnTo>
                    <a:lnTo>
                      <a:pt x="433209" y="0"/>
                    </a:lnTo>
                    <a:lnTo>
                      <a:pt x="389890" y="0"/>
                    </a:lnTo>
                    <a:lnTo>
                      <a:pt x="346570" y="0"/>
                    </a:lnTo>
                    <a:lnTo>
                      <a:pt x="346570" y="302945"/>
                    </a:lnTo>
                    <a:lnTo>
                      <a:pt x="389890" y="302945"/>
                    </a:lnTo>
                    <a:lnTo>
                      <a:pt x="433209" y="302945"/>
                    </a:lnTo>
                    <a:lnTo>
                      <a:pt x="476529" y="302945"/>
                    </a:lnTo>
                    <a:lnTo>
                      <a:pt x="519849" y="302945"/>
                    </a:lnTo>
                    <a:lnTo>
                      <a:pt x="519849" y="259664"/>
                    </a:lnTo>
                    <a:lnTo>
                      <a:pt x="476529" y="259664"/>
                    </a:lnTo>
                    <a:lnTo>
                      <a:pt x="433209" y="259664"/>
                    </a:lnTo>
                    <a:lnTo>
                      <a:pt x="389890" y="259664"/>
                    </a:lnTo>
                    <a:lnTo>
                      <a:pt x="389890" y="43281"/>
                    </a:lnTo>
                    <a:lnTo>
                      <a:pt x="433209" y="43281"/>
                    </a:lnTo>
                    <a:lnTo>
                      <a:pt x="476529" y="43281"/>
                    </a:lnTo>
                    <a:lnTo>
                      <a:pt x="519849" y="43281"/>
                    </a:lnTo>
                    <a:lnTo>
                      <a:pt x="519849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object 109">
              <a:extLst>
                <a:ext uri="{FF2B5EF4-FFF2-40B4-BE49-F238E27FC236}">
                  <a16:creationId xmlns:a16="http://schemas.microsoft.com/office/drawing/2014/main" xmlns="" id="{53FF79D3-EC9F-0CA3-DBAF-46B074D3185A}"/>
                </a:ext>
              </a:extLst>
            </p:cNvPr>
            <p:cNvSpPr/>
            <p:nvPr/>
          </p:nvSpPr>
          <p:spPr>
            <a:xfrm>
              <a:off x="2273579" y="548680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bject 110">
              <a:extLst>
                <a:ext uri="{FF2B5EF4-FFF2-40B4-BE49-F238E27FC236}">
                  <a16:creationId xmlns:a16="http://schemas.microsoft.com/office/drawing/2014/main" xmlns="" id="{CF9EFFCE-65DC-EEC7-99F1-1AA32A279F16}"/>
                </a:ext>
              </a:extLst>
            </p:cNvPr>
            <p:cNvSpPr/>
            <p:nvPr/>
          </p:nvSpPr>
          <p:spPr>
            <a:xfrm>
              <a:off x="2273579" y="5659920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111">
              <a:extLst>
                <a:ext uri="{FF2B5EF4-FFF2-40B4-BE49-F238E27FC236}">
                  <a16:creationId xmlns:a16="http://schemas.microsoft.com/office/drawing/2014/main" xmlns="" id="{B7C618C8-461A-4DD2-3A03-9C23307C414F}"/>
                </a:ext>
              </a:extLst>
            </p:cNvPr>
            <p:cNvSpPr/>
            <p:nvPr/>
          </p:nvSpPr>
          <p:spPr>
            <a:xfrm>
              <a:off x="2273579" y="5962865"/>
              <a:ext cx="43815" cy="130175"/>
            </a:xfrm>
            <a:custGeom>
              <a:avLst/>
              <a:gdLst/>
              <a:ahLst/>
              <a:cxnLst/>
              <a:rect l="l" t="t" r="r" b="b"/>
              <a:pathLst>
                <a:path w="43814" h="130175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130175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bject 112">
              <a:extLst>
                <a:ext uri="{FF2B5EF4-FFF2-40B4-BE49-F238E27FC236}">
                  <a16:creationId xmlns:a16="http://schemas.microsoft.com/office/drawing/2014/main" xmlns="" id="{5BCE0B23-331E-ABA0-C728-C5636BA5B9DF}"/>
                </a:ext>
              </a:extLst>
            </p:cNvPr>
            <p:cNvSpPr/>
            <p:nvPr/>
          </p:nvSpPr>
          <p:spPr>
            <a:xfrm>
              <a:off x="2316899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89889">
                  <a:moveTo>
                    <a:pt x="43319" y="86563"/>
                  </a:moveTo>
                  <a:lnTo>
                    <a:pt x="0" y="86563"/>
                  </a:lnTo>
                  <a:lnTo>
                    <a:pt x="0" y="216408"/>
                  </a:lnTo>
                  <a:lnTo>
                    <a:pt x="43319" y="216408"/>
                  </a:lnTo>
                  <a:lnTo>
                    <a:pt x="43319" y="86563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bject 113">
              <a:extLst>
                <a:ext uri="{FF2B5EF4-FFF2-40B4-BE49-F238E27FC236}">
                  <a16:creationId xmlns:a16="http://schemas.microsoft.com/office/drawing/2014/main" xmlns="" id="{E2802833-1A90-472A-750F-68580BB90CB4}"/>
                </a:ext>
              </a:extLst>
            </p:cNvPr>
            <p:cNvSpPr/>
            <p:nvPr/>
          </p:nvSpPr>
          <p:spPr>
            <a:xfrm>
              <a:off x="2316899" y="5486806"/>
              <a:ext cx="43815" cy="346710"/>
            </a:xfrm>
            <a:custGeom>
              <a:avLst/>
              <a:gdLst/>
              <a:ahLst/>
              <a:cxnLst/>
              <a:rect l="l" t="t" r="r" b="b"/>
              <a:pathLst>
                <a:path w="43814" h="346710">
                  <a:moveTo>
                    <a:pt x="43319" y="302945"/>
                  </a:moveTo>
                  <a:lnTo>
                    <a:pt x="0" y="302945"/>
                  </a:lnTo>
                  <a:lnTo>
                    <a:pt x="0" y="346227"/>
                  </a:lnTo>
                  <a:lnTo>
                    <a:pt x="43319" y="346227"/>
                  </a:lnTo>
                  <a:lnTo>
                    <a:pt x="43319" y="302945"/>
                  </a:lnTo>
                  <a:close/>
                </a:path>
                <a:path w="43814" h="346710">
                  <a:moveTo>
                    <a:pt x="43319" y="216382"/>
                  </a:moveTo>
                  <a:lnTo>
                    <a:pt x="0" y="216382"/>
                  </a:lnTo>
                  <a:lnTo>
                    <a:pt x="0" y="259664"/>
                  </a:lnTo>
                  <a:lnTo>
                    <a:pt x="43319" y="259664"/>
                  </a:lnTo>
                  <a:lnTo>
                    <a:pt x="43319" y="216382"/>
                  </a:lnTo>
                  <a:close/>
                </a:path>
                <a:path w="43814" h="346710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34671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bject 114">
              <a:extLst>
                <a:ext uri="{FF2B5EF4-FFF2-40B4-BE49-F238E27FC236}">
                  <a16:creationId xmlns:a16="http://schemas.microsoft.com/office/drawing/2014/main" xmlns="" id="{7E381548-FC31-853F-1578-1F9378F39A6B}"/>
                </a:ext>
              </a:extLst>
            </p:cNvPr>
            <p:cNvSpPr/>
            <p:nvPr/>
          </p:nvSpPr>
          <p:spPr>
            <a:xfrm>
              <a:off x="2316899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object 115">
              <a:extLst>
                <a:ext uri="{FF2B5EF4-FFF2-40B4-BE49-F238E27FC236}">
                  <a16:creationId xmlns:a16="http://schemas.microsoft.com/office/drawing/2014/main" xmlns="" id="{A1E7310D-4A4E-8C0F-1FB9-722402658277}"/>
                </a:ext>
              </a:extLst>
            </p:cNvPr>
            <p:cNvSpPr/>
            <p:nvPr/>
          </p:nvSpPr>
          <p:spPr>
            <a:xfrm>
              <a:off x="2360218" y="501074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116">
              <a:extLst>
                <a:ext uri="{FF2B5EF4-FFF2-40B4-BE49-F238E27FC236}">
                  <a16:creationId xmlns:a16="http://schemas.microsoft.com/office/drawing/2014/main" xmlns="" id="{BE252392-38AB-94D5-3976-3FB9F21CDCF8}"/>
                </a:ext>
              </a:extLst>
            </p:cNvPr>
            <p:cNvSpPr/>
            <p:nvPr/>
          </p:nvSpPr>
          <p:spPr>
            <a:xfrm>
              <a:off x="2360218" y="5270411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bject 117">
              <a:extLst>
                <a:ext uri="{FF2B5EF4-FFF2-40B4-BE49-F238E27FC236}">
                  <a16:creationId xmlns:a16="http://schemas.microsoft.com/office/drawing/2014/main" xmlns="" id="{D25C722E-475C-F512-C604-C2B01050859C}"/>
                </a:ext>
              </a:extLst>
            </p:cNvPr>
            <p:cNvSpPr/>
            <p:nvPr/>
          </p:nvSpPr>
          <p:spPr>
            <a:xfrm>
              <a:off x="2360218" y="540025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118">
              <a:extLst>
                <a:ext uri="{FF2B5EF4-FFF2-40B4-BE49-F238E27FC236}">
                  <a16:creationId xmlns:a16="http://schemas.microsoft.com/office/drawing/2014/main" xmlns="" id="{851C6D72-0005-78A8-3492-992D6CD84B32}"/>
                </a:ext>
              </a:extLst>
            </p:cNvPr>
            <p:cNvSpPr/>
            <p:nvPr/>
          </p:nvSpPr>
          <p:spPr>
            <a:xfrm>
              <a:off x="2360218" y="5530088"/>
              <a:ext cx="43815" cy="303530"/>
            </a:xfrm>
            <a:custGeom>
              <a:avLst/>
              <a:gdLst/>
              <a:ahLst/>
              <a:cxnLst/>
              <a:rect l="l" t="t" r="r" b="b"/>
              <a:pathLst>
                <a:path w="43814" h="303529">
                  <a:moveTo>
                    <a:pt x="43319" y="259664"/>
                  </a:moveTo>
                  <a:lnTo>
                    <a:pt x="0" y="259664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259664"/>
                  </a:lnTo>
                  <a:close/>
                </a:path>
                <a:path w="43814" h="303529">
                  <a:moveTo>
                    <a:pt x="43319" y="173101"/>
                  </a:moveTo>
                  <a:lnTo>
                    <a:pt x="0" y="173101"/>
                  </a:lnTo>
                  <a:lnTo>
                    <a:pt x="0" y="216382"/>
                  </a:lnTo>
                  <a:lnTo>
                    <a:pt x="43319" y="216382"/>
                  </a:lnTo>
                  <a:lnTo>
                    <a:pt x="43319" y="173101"/>
                  </a:lnTo>
                  <a:close/>
                </a:path>
                <a:path w="43814" h="303529">
                  <a:moveTo>
                    <a:pt x="43319" y="86550"/>
                  </a:moveTo>
                  <a:lnTo>
                    <a:pt x="0" y="86550"/>
                  </a:lnTo>
                  <a:lnTo>
                    <a:pt x="0" y="129832"/>
                  </a:lnTo>
                  <a:lnTo>
                    <a:pt x="43319" y="129832"/>
                  </a:lnTo>
                  <a:lnTo>
                    <a:pt x="43319" y="86550"/>
                  </a:lnTo>
                  <a:close/>
                </a:path>
                <a:path w="43814" h="303529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ject 119">
              <a:extLst>
                <a:ext uri="{FF2B5EF4-FFF2-40B4-BE49-F238E27FC236}">
                  <a16:creationId xmlns:a16="http://schemas.microsoft.com/office/drawing/2014/main" xmlns="" id="{EEA67CEF-20DF-4F23-804D-FE666A1E01F8}"/>
                </a:ext>
              </a:extLst>
            </p:cNvPr>
            <p:cNvSpPr/>
            <p:nvPr/>
          </p:nvSpPr>
          <p:spPr>
            <a:xfrm>
              <a:off x="2360218" y="5919584"/>
              <a:ext cx="43815" cy="173355"/>
            </a:xfrm>
            <a:custGeom>
              <a:avLst/>
              <a:gdLst/>
              <a:ahLst/>
              <a:cxnLst/>
              <a:rect l="l" t="t" r="r" b="b"/>
              <a:pathLst>
                <a:path w="43814" h="173354">
                  <a:moveTo>
                    <a:pt x="43319" y="129832"/>
                  </a:moveTo>
                  <a:lnTo>
                    <a:pt x="0" y="129832"/>
                  </a:lnTo>
                  <a:lnTo>
                    <a:pt x="0" y="173113"/>
                  </a:lnTo>
                  <a:lnTo>
                    <a:pt x="43319" y="173113"/>
                  </a:lnTo>
                  <a:lnTo>
                    <a:pt x="43319" y="129832"/>
                  </a:lnTo>
                  <a:close/>
                </a:path>
                <a:path w="43814" h="173354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ject 120">
              <a:extLst>
                <a:ext uri="{FF2B5EF4-FFF2-40B4-BE49-F238E27FC236}">
                  <a16:creationId xmlns:a16="http://schemas.microsoft.com/office/drawing/2014/main" xmlns="" id="{EC70D967-4EB0-DF9B-6A22-DC5CAA91A156}"/>
                </a:ext>
              </a:extLst>
            </p:cNvPr>
            <p:cNvSpPr/>
            <p:nvPr/>
          </p:nvSpPr>
          <p:spPr>
            <a:xfrm>
              <a:off x="2403538" y="5010746"/>
              <a:ext cx="43815" cy="389890"/>
            </a:xfrm>
            <a:custGeom>
              <a:avLst/>
              <a:gdLst/>
              <a:ahLst/>
              <a:cxnLst/>
              <a:rect l="l" t="t" r="r" b="b"/>
              <a:pathLst>
                <a:path w="43814" h="389889">
                  <a:moveTo>
                    <a:pt x="43319" y="346227"/>
                  </a:moveTo>
                  <a:lnTo>
                    <a:pt x="0" y="346227"/>
                  </a:lnTo>
                  <a:lnTo>
                    <a:pt x="0" y="389509"/>
                  </a:lnTo>
                  <a:lnTo>
                    <a:pt x="43319" y="389509"/>
                  </a:lnTo>
                  <a:lnTo>
                    <a:pt x="43319" y="346227"/>
                  </a:lnTo>
                  <a:close/>
                </a:path>
                <a:path w="43814" h="389889">
                  <a:moveTo>
                    <a:pt x="43319" y="0"/>
                  </a:moveTo>
                  <a:lnTo>
                    <a:pt x="0" y="0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bject 121">
              <a:extLst>
                <a:ext uri="{FF2B5EF4-FFF2-40B4-BE49-F238E27FC236}">
                  <a16:creationId xmlns:a16="http://schemas.microsoft.com/office/drawing/2014/main" xmlns="" id="{02252350-461A-0485-220E-007B682AE9F7}"/>
                </a:ext>
              </a:extLst>
            </p:cNvPr>
            <p:cNvSpPr/>
            <p:nvPr/>
          </p:nvSpPr>
          <p:spPr>
            <a:xfrm>
              <a:off x="2403538" y="5530088"/>
              <a:ext cx="43815" cy="433070"/>
            </a:xfrm>
            <a:custGeom>
              <a:avLst/>
              <a:gdLst/>
              <a:ahLst/>
              <a:cxnLst/>
              <a:rect l="l" t="t" r="r" b="b"/>
              <a:pathLst>
                <a:path w="43814" h="433070">
                  <a:moveTo>
                    <a:pt x="43319" y="346214"/>
                  </a:moveTo>
                  <a:lnTo>
                    <a:pt x="0" y="346214"/>
                  </a:lnTo>
                  <a:lnTo>
                    <a:pt x="0" y="432765"/>
                  </a:lnTo>
                  <a:lnTo>
                    <a:pt x="43319" y="432765"/>
                  </a:lnTo>
                  <a:lnTo>
                    <a:pt x="43319" y="346214"/>
                  </a:lnTo>
                  <a:close/>
                </a:path>
                <a:path w="43814" h="433070">
                  <a:moveTo>
                    <a:pt x="43319" y="129832"/>
                  </a:moveTo>
                  <a:lnTo>
                    <a:pt x="0" y="129832"/>
                  </a:lnTo>
                  <a:lnTo>
                    <a:pt x="0" y="302945"/>
                  </a:lnTo>
                  <a:lnTo>
                    <a:pt x="43319" y="302945"/>
                  </a:lnTo>
                  <a:lnTo>
                    <a:pt x="43319" y="129832"/>
                  </a:lnTo>
                  <a:close/>
                </a:path>
                <a:path w="43814" h="433070">
                  <a:moveTo>
                    <a:pt x="43319" y="0"/>
                  </a:moveTo>
                  <a:lnTo>
                    <a:pt x="0" y="0"/>
                  </a:lnTo>
                  <a:lnTo>
                    <a:pt x="0" y="86550"/>
                  </a:lnTo>
                  <a:lnTo>
                    <a:pt x="43319" y="86550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bject 122">
              <a:extLst>
                <a:ext uri="{FF2B5EF4-FFF2-40B4-BE49-F238E27FC236}">
                  <a16:creationId xmlns:a16="http://schemas.microsoft.com/office/drawing/2014/main" xmlns="" id="{48628077-DB20-A016-C60D-3B853B7B8AE8}"/>
                </a:ext>
              </a:extLst>
            </p:cNvPr>
            <p:cNvSpPr/>
            <p:nvPr/>
          </p:nvSpPr>
          <p:spPr>
            <a:xfrm>
              <a:off x="2403538" y="6049416"/>
              <a:ext cx="43815" cy="43815"/>
            </a:xfrm>
            <a:custGeom>
              <a:avLst/>
              <a:gdLst/>
              <a:ahLst/>
              <a:cxnLst/>
              <a:rect l="l" t="t" r="r" b="b"/>
              <a:pathLst>
                <a:path w="43814" h="43814">
                  <a:moveTo>
                    <a:pt x="43319" y="0"/>
                  </a:moveTo>
                  <a:lnTo>
                    <a:pt x="0" y="0"/>
                  </a:lnTo>
                  <a:lnTo>
                    <a:pt x="0" y="43281"/>
                  </a:lnTo>
                  <a:lnTo>
                    <a:pt x="43319" y="43281"/>
                  </a:lnTo>
                  <a:lnTo>
                    <a:pt x="433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8C8CB9E-EBAE-7CCC-4A57-CBCEB014E4AA}"/>
              </a:ext>
            </a:extLst>
          </p:cNvPr>
          <p:cNvSpPr txBox="1"/>
          <p:nvPr/>
        </p:nvSpPr>
        <p:spPr>
          <a:xfrm>
            <a:off x="8355140" y="4411553"/>
            <a:ext cx="3527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Агентство по привлечению инвестиций Самарской области</a:t>
            </a:r>
          </a:p>
          <a:p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 (800) 505 90 36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8 (846) 375 03 05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info@investinsamara.ru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370307F6-5D5E-5796-6929-7A6350962CFB}"/>
              </a:ext>
            </a:extLst>
          </p:cNvPr>
          <p:cNvSpPr txBox="1"/>
          <p:nvPr/>
        </p:nvSpPr>
        <p:spPr>
          <a:xfrm>
            <a:off x="2554026" y="4417063"/>
            <a:ext cx="3527426" cy="53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QR-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код ссылка на сайт</a:t>
            </a:r>
          </a:p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униципального образования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3C3E6C08-6A61-524D-B2C7-376AAAF57D5B}"/>
              </a:ext>
            </a:extLst>
          </p:cNvPr>
          <p:cNvSpPr txBox="1"/>
          <p:nvPr/>
        </p:nvSpPr>
        <p:spPr>
          <a:xfrm>
            <a:off x="2560921" y="1599455"/>
            <a:ext cx="3949660" cy="238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Глава ОМС</a:t>
            </a:r>
          </a:p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Анатолий Иванович Екамасов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Номер телефона: </a:t>
            </a:r>
            <a:r>
              <a:rPr lang="ru-RU" sz="1600" dirty="0" smtClean="0">
                <a:latin typeface="Times New Roman"/>
                <a:ea typeface="Calibri"/>
                <a:cs typeface="Times New Roman"/>
              </a:rPr>
              <a:t>(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84655) 2-18-05</a:t>
            </a:r>
            <a:endParaRPr lang="ru-RU" sz="14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Calibri"/>
                <a:cs typeface="Times New Roman"/>
              </a:rPr>
              <a:t>Факс:(84655) 2-11-72</a:t>
            </a:r>
            <a:endParaRPr lang="ru-RU" sz="1400" dirty="0">
              <a:ea typeface="Calibri"/>
              <a:cs typeface="Times New Roman"/>
            </a:endParaRPr>
          </a:p>
          <a:p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Адрес электронной почты: </a:t>
            </a:r>
            <a:r>
              <a:rPr lang="en-US" sz="1600" u="sng" dirty="0">
                <a:hlinkClick r:id="rId16"/>
              </a:rPr>
              <a:t>www</a:t>
            </a:r>
            <a:r>
              <a:rPr lang="ru-RU" sz="1600" u="sng" dirty="0">
                <a:hlinkClick r:id="rId16"/>
              </a:rPr>
              <a:t>.</a:t>
            </a:r>
            <a:r>
              <a:rPr lang="en-US" sz="1600" u="sng" dirty="0" err="1">
                <a:hlinkClick r:id="rId16"/>
              </a:rPr>
              <a:t>sergievsk</a:t>
            </a:r>
            <a:r>
              <a:rPr lang="ru-RU" sz="1600" u="sng" dirty="0">
                <a:hlinkClick r:id="rId16"/>
              </a:rPr>
              <a:t>.</a:t>
            </a:r>
            <a:r>
              <a:rPr lang="en-US" sz="1600" u="sng" dirty="0">
                <a:hlinkClick r:id="rId16"/>
              </a:rPr>
              <a:t>ru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object 34">
            <a:extLst>
              <a:ext uri="{FF2B5EF4-FFF2-40B4-BE49-F238E27FC236}">
                <a16:creationId xmlns:a16="http://schemas.microsoft.com/office/drawing/2014/main" xmlns="" id="{63EB6339-BF02-4B0F-89DB-BCD536F6D14C}"/>
              </a:ext>
            </a:extLst>
          </p:cNvPr>
          <p:cNvSpPr txBox="1"/>
          <p:nvPr/>
        </p:nvSpPr>
        <p:spPr>
          <a:xfrm>
            <a:off x="9143293" y="490967"/>
            <a:ext cx="2285698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Сергиевский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xmlns="" id="{857C717E-7602-4F20-83C2-90D766E530F2}"/>
              </a:ext>
            </a:extLst>
          </p:cNvPr>
          <p:cNvSpPr/>
          <p:nvPr/>
        </p:nvSpPr>
        <p:spPr>
          <a:xfrm>
            <a:off x="469932" y="1370187"/>
            <a:ext cx="1954092" cy="24858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i="1" dirty="0"/>
              <a:t>ФОТО Главы ОМС</a:t>
            </a:r>
          </a:p>
        </p:txBody>
      </p:sp>
      <p:pic>
        <p:nvPicPr>
          <p:cNvPr id="9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749" y="289641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2" descr="D:\П А С П О Р Т А\Инвестиционный паспорт 2020-2021\Ekamasov 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2" y="1382598"/>
            <a:ext cx="1954092" cy="24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http://qrcoder.ru/code/?http%3A%2F%2Fwww.sergievsk.ru%2Fekonomika%2Foffers&amp;4&amp;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72" y="4261894"/>
            <a:ext cx="2194452" cy="21944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367398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РЕСУРСНО-СЫРЬЕВОЙ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3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B150C80-1A2C-4834-A97D-6086F25256E1}"/>
              </a:ext>
            </a:extLst>
          </p:cNvPr>
          <p:cNvSpPr txBox="1"/>
          <p:nvPr/>
        </p:nvSpPr>
        <p:spPr>
          <a:xfrm>
            <a:off x="154380" y="1237471"/>
            <a:ext cx="1195505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Полезные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ископаемые: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 минеральными ресурсами. В недрах района имеется нефть и газ, что является одним из важных факторов развития его экономики.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залежи природных строительных материалов: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строительного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камня,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известняка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доломитов, гипса, гравия, мела, песка,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глины. Гидроминеральные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 района: лечебная серная грязь, серные воды,  которые используются в лечебных целях санаторием «Сергиевские минеральные воды». Ряд минеральных водоемов за их уникальность выделены как памятники природы. Наибольший научный и практический интерес представляют озера Серное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Голубое.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Рекреационные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ресурсы (национальные парки, памятники природы, заповедники, заказники, санатории, зоны отдыха):	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Сергиевского района находится 10 памятников природы (особо охраняемые природные территории) регионального значения. 	</a:t>
            </a: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Голубое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карстовую воронку, заполненную водой, поступающей из мощных глубинных сероводородных источников. Наличие сернистых соединений обуславливает интенсивную изумрудно-голубую окраску воды. Глубина озера достигает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метров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Гора Высокая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останец. Сложена она  известняковыми мергелями и красными глинами. На юго-западном склоне ее встречаются раковины морских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брахипоид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живших в здешних морях более 160 млн. лет назад. Высота горы около 100 метров.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Серноводская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пещера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–геологический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памятник. Расположена на склоне с многочисленными карстовыми воронками. Главный вход имеет протяженность 7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метров.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Предполагается, что на глубине примерно 70 метров находится «подвальный» этаж пещеры. Примерно  на этой глубине нефтяниками отмечаются обширные карстовые пустоты.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Серноводский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шихан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ботанический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природы с 1988 г.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расположены формации каменистой, настоящей луговой, кустарниковой степи с фрагментами широколиственных лесов.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произрастают сибирские, европейские, восточно-европейские, эндемичные и реликтовые виды  растений.	</a:t>
            </a: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Серное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озеро – это остаток пруда, вырытого по указанию Петра 1 в 1703 году для добывания серы. Сульфатно-кальциевые соли  и сероводород делают воду целебной. Наличие сероводорода объясняется содержанием в воде (цвет бирюзовый) диатомовых и сине-зеленых водорослей, пурпурных и зеленых бактерий, которые образуют на дне темно-зеленую пленку. Отмирая и смешиваясь с минеральными веществами элементы микрофлоры образуют ценнейшую лечебную грязь.	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Студеный ключ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представляет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собой небольшой пруд, питающийся двумя мощными источниками, выбивающимися из толщи пермских известняков. Вода в них пресная, холодная. В зимнее время пруд замерзает только у берегов. Глубина около 1,5 метров. В настоящее время Студеный ключ питает водой пруды, расположенные неподалеку рыбопитомника, где выращивается форель, живущая исключительно в чистой пресной воде.	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Серебристые тополя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ботанический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природы.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посадки серебристого тополя в пойме реки Сок, произведенные в 1925 году.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Горная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степь на ручье Казачка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Высокий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южный берег р. Казачки, против бывшего поселка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Губинки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15 км от 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Сергиевск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Представлен известковым бугром, заросшим редкостными травами-реликтами, такими как василек Маршала,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бурачек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Ленский, хвойник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двухколосовый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кожечник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краснокорень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чабрец и другие.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Нефтяной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овраг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комплексный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природы. Живописная балка, заросшая осокой и ивой. В балке имеется источник, из которого бьет целебная серная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вода.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ефтяной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овраг является живой страницей трудной истории добычи черного золота.	</a:t>
            </a:r>
          </a:p>
          <a:p>
            <a:pPr algn="just"/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Якушкинские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источники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водный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природы. Представляют собой различной мощности источники сероводородной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воды.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района  имеется ландшафтный заказник «Сергиевские минеральные воды», куда входят санаторий «Сергиевские минеральные воды» и прилегающие к нему территории. Санаторий расположен в 120 км от Самары, в 12 км от райцентра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Сергиевск.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достопримечательностью является Серное озеро. Вода минеральных водоемов отличается высокой минерализацией и жесткостью, а также значительным содержанием сероводорода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996F8FB1-DB92-4114-8B7D-91065B7CAF74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59AB7D96-537D-4C35-A34A-F28CA261398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67542C28-2E90-48BC-8C96-2FF1D3FECA65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B0FFC844-E4E9-42FA-A294-05782404047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F42F5336-003B-4CB9-B820-5F7EC9D9CD0C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32A08E02-0070-4463-8CAF-7C6359D1274B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5C181E2A-5AF9-40EA-9485-95EF00C403A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84C811B8-28DB-4AA7-BF18-CF47C707F49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572EC1E2-8D29-42AD-8392-B1F85629D31C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C1227EC5-4DF7-4C68-A477-FEC53AAE3B78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8E014753-DDC5-4871-8899-017F7BE640FE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68DCC96E-2A08-45AB-A560-C3CCF67D9D08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459E4DC0-BD34-4C4F-9C2F-D99E3C5B969A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A4347E3A-2A6B-4E5D-9485-58CAE446166D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C4A1EBE8-3DFC-4AFA-8D05-8F762F703418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53B51C05-56C0-45FC-8F8E-6CF060FC607D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21ABF3A7-13D5-4F01-AC4B-B5DB56D9D465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057B7C77-D66C-45E7-BF6C-4A4CC220A994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BEDFF433-69E5-405B-985D-C12720F736E6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CB640F8F-9D55-44D0-A391-F3A1600E4086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DA115763-BA2B-4781-B5BE-0232F496B72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1912DC7E-9CED-4640-A5EE-489F618E880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B932A438-0903-4E29-A73A-CAD60C7B8158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97328D8A-BD0F-43D4-89F3-6C098D240A38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93CF21AB-65EC-4FD1-BA50-9FF60270EC34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745770D7-440C-4147-A3F4-5E35E2744936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89CC25AD-231B-485D-9F2E-23602208E50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92E4C73F-83E0-4DDB-A1C8-5E0E20FD234B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A27894F7-8316-48F9-A4FB-3DA85D5695B6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B35138AF-90B3-4EDC-9C27-F51CDDDEDF57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F410B10C-D876-4D28-90A2-E4A4E84955D5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093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402578" y="648735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353024"/>
            <a:ext cx="8748825" cy="536044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ПОТЕНЦИАЛ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4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993D1A9-E626-4A6C-9C60-968BCDCAC4DC}"/>
              </a:ext>
            </a:extLst>
          </p:cNvPr>
          <p:cNvSpPr txBox="1"/>
          <p:nvPr/>
        </p:nvSpPr>
        <p:spPr>
          <a:xfrm>
            <a:off x="318977" y="1196427"/>
            <a:ext cx="114285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Times New Roman" pitchFamily="18" charset="0"/>
              </a:rPr>
              <a:t>На </a:t>
            </a:r>
            <a:r>
              <a:rPr lang="ru-RU" sz="1200" b="1" dirty="0" smtClean="0">
                <a:latin typeface="Times New Roman" pitchFamily="18" charset="0"/>
              </a:rPr>
              <a:t>01.01.2025</a:t>
            </a:r>
            <a:r>
              <a:rPr lang="ru-RU" sz="1200" dirty="0" smtClean="0">
                <a:latin typeface="Times New Roman" pitchFamily="18" charset="0"/>
              </a:rPr>
              <a:t>  г</a:t>
            </a:r>
            <a:r>
              <a:rPr lang="ru-RU" sz="1200" dirty="0">
                <a:latin typeface="Times New Roman" pitchFamily="18" charset="0"/>
              </a:rPr>
              <a:t>. сеть образовательных учреждений на территории района </a:t>
            </a:r>
            <a:r>
              <a:rPr lang="ru-RU" sz="1200" dirty="0" smtClean="0">
                <a:latin typeface="Times New Roman" pitchFamily="18" charset="0"/>
              </a:rPr>
              <a:t>составила: со </a:t>
            </a:r>
            <a:r>
              <a:rPr lang="ru-RU" sz="1200" dirty="0">
                <a:latin typeface="Times New Roman" pitchFamily="18" charset="0"/>
              </a:rPr>
              <a:t>статусом юридического лица – </a:t>
            </a:r>
            <a:r>
              <a:rPr lang="ru-RU" sz="1200" dirty="0" smtClean="0">
                <a:latin typeface="Times New Roman" pitchFamily="18" charset="0"/>
              </a:rPr>
              <a:t>15 </a:t>
            </a:r>
            <a:r>
              <a:rPr lang="ru-RU" sz="1200" dirty="0">
                <a:latin typeface="Times New Roman" pitchFamily="18" charset="0"/>
              </a:rPr>
              <a:t>ед., филиалов – </a:t>
            </a:r>
            <a:r>
              <a:rPr lang="ru-RU" sz="1200" dirty="0" smtClean="0">
                <a:latin typeface="Times New Roman" pitchFamily="18" charset="0"/>
              </a:rPr>
              <a:t>2 </a:t>
            </a:r>
            <a:r>
              <a:rPr lang="ru-RU" sz="1200" dirty="0">
                <a:latin typeface="Times New Roman" pitchFamily="18" charset="0"/>
              </a:rPr>
              <a:t>ед</a:t>
            </a:r>
            <a:r>
              <a:rPr lang="ru-RU" sz="1200" dirty="0" smtClean="0">
                <a:latin typeface="Times New Roman" pitchFamily="18" charset="0"/>
              </a:rPr>
              <a:t>.</a:t>
            </a:r>
            <a:endParaRPr lang="ru-RU" sz="1200" b="1" dirty="0" smtClean="0">
              <a:latin typeface="Times New Roman" pitchFamily="18" charset="0"/>
            </a:endParaRPr>
          </a:p>
          <a:p>
            <a:pPr algn="just"/>
            <a:endParaRPr lang="ru-RU" sz="1200" b="1" dirty="0" smtClean="0">
              <a:latin typeface="Times New Roman" pitchFamily="18" charset="0"/>
            </a:endParaRPr>
          </a:p>
          <a:p>
            <a:pPr algn="just"/>
            <a:r>
              <a:rPr lang="ru-RU" sz="1200" b="1" dirty="0" smtClean="0">
                <a:latin typeface="Times New Roman" pitchFamily="18" charset="0"/>
              </a:rPr>
              <a:t>Государственное </a:t>
            </a:r>
            <a:r>
              <a:rPr lang="ru-RU" sz="1200" b="1" dirty="0">
                <a:latin typeface="Times New Roman" pitchFamily="18" charset="0"/>
              </a:rPr>
              <a:t>бюджетное образовательное учреждение среднего профессионального образования Сергиевский губернский техникум с. Сергиевск. </a:t>
            </a:r>
          </a:p>
          <a:p>
            <a:pPr algn="just"/>
            <a:r>
              <a:rPr lang="ru-RU" sz="1200" dirty="0">
                <a:latin typeface="Times New Roman" pitchFamily="18" charset="0"/>
              </a:rPr>
              <a:t>В техникуме реализуются 10 образовательных </a:t>
            </a:r>
            <a:r>
              <a:rPr lang="ru-RU" sz="1200" dirty="0" smtClean="0">
                <a:latin typeface="Times New Roman" pitchFamily="18" charset="0"/>
              </a:rPr>
              <a:t>программ.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ашинист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дорожных и строительных машин, м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астер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производства, ветеринария, кинология,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ксплуатация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ремонт сельскохозяйственной техники и оборудования, 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равоохранительная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(Юрист), д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ошкольное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образование, 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реподавание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начальных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классах. </a:t>
            </a:r>
          </a:p>
          <a:p>
            <a:pPr algn="just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Заочное обучение в техникуме проходит 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основе на базе среднего общего образования (11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классов): </a:t>
            </a:r>
          </a:p>
          <a:p>
            <a:pPr algn="just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ремонт сельскохозяйственной техники и 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квалификация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Техник-механик;</a:t>
            </a:r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по программе углубленной подготовки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Квалификация: Воспитатель детей дошкольного возраста 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Преподавание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начальных классах по программе углубленной подготовки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Учитель начальных классов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бухгалтерский учёт (по отраслям)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Квалификация: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Бухгалтер.</a:t>
            </a:r>
            <a:endParaRPr lang="ru-RU" sz="1200" dirty="0">
              <a:latin typeface="Times New Roman" pitchFamily="18" charset="0"/>
            </a:endParaRPr>
          </a:p>
          <a:p>
            <a:pPr algn="just"/>
            <a:endParaRPr lang="ru-RU" sz="1200" dirty="0" smtClean="0">
              <a:latin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</a:rPr>
              <a:t>На </a:t>
            </a:r>
            <a:r>
              <a:rPr lang="ru-RU" sz="1200" b="1" dirty="0" smtClean="0">
                <a:latin typeface="Times New Roman" pitchFamily="18" charset="0"/>
              </a:rPr>
              <a:t>01.01.2026</a:t>
            </a:r>
            <a:r>
              <a:rPr lang="ru-RU" sz="1200" dirty="0" smtClean="0">
                <a:latin typeface="Times New Roman" pitchFamily="18" charset="0"/>
              </a:rPr>
              <a:t> г. обучались 703 </a:t>
            </a:r>
            <a:r>
              <a:rPr lang="ru-RU" sz="1200" dirty="0">
                <a:latin typeface="Times New Roman" pitchFamily="18" charset="0"/>
              </a:rPr>
              <a:t>чел. по очной и очно-заочной формам обучения: </a:t>
            </a:r>
            <a:endParaRPr lang="ru-RU" sz="1200" dirty="0" smtClean="0">
              <a:latin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</a:rPr>
              <a:t>105 </a:t>
            </a:r>
            <a:r>
              <a:rPr lang="ru-RU" sz="1200" dirty="0">
                <a:latin typeface="Times New Roman" pitchFamily="18" charset="0"/>
              </a:rPr>
              <a:t>чел. – по программам среднего профессионального образования (СПО), </a:t>
            </a:r>
            <a:endParaRPr lang="ru-RU" sz="1200" dirty="0" smtClean="0">
              <a:latin typeface="Times New Roman" pitchFamily="18" charset="0"/>
            </a:endParaRPr>
          </a:p>
          <a:p>
            <a:pPr algn="just"/>
            <a:r>
              <a:rPr lang="ru-RU" sz="1200" dirty="0" smtClean="0">
                <a:latin typeface="Times New Roman" pitchFamily="18" charset="0"/>
              </a:rPr>
              <a:t>98 </a:t>
            </a:r>
            <a:r>
              <a:rPr lang="ru-RU" sz="1200" dirty="0">
                <a:latin typeface="Times New Roman" pitchFamily="18" charset="0"/>
              </a:rPr>
              <a:t>чел.–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программам подготовки квалифицированных рабочих 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служащих</a:t>
            </a:r>
            <a:r>
              <a:rPr lang="ru-RU" sz="1200" dirty="0" smtClean="0">
                <a:latin typeface="Times New Roman" pitchFamily="18" charset="0"/>
              </a:rPr>
              <a:t>. </a:t>
            </a:r>
            <a:endParaRPr lang="ru-RU" sz="1200" dirty="0">
              <a:latin typeface="Times New Roman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36935FE8-B426-4505-9319-A3C7A6C4D2B8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1B136828-E634-4168-B691-4047DEEE7E17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2D5571F1-BA69-4B7F-831F-F3C2F0B542FC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95B65261-9CE7-4907-94DC-D3993B361E4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7710F683-B86E-4C31-B9FF-2C64BDCF259C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2AAD6EAF-BF06-4B5F-AFCE-7DB6590C6A96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E9FDE1DE-457B-42F5-83BF-3A761617D226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E9CBDC72-5D78-476C-B556-56012E7D74D5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667AA36E-5717-47B2-A1F6-AB3E9C2707D7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39C93A59-CE09-4062-8BF3-3EF07F1BEF11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B5C5141E-D7EB-4AE7-8A9B-C148A61780FB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B6E145E2-AFA4-4D2C-9E28-29BDA91C98D5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27A0F2D6-E2EB-41E5-B5A3-C09BE559C807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1525EEE0-AD70-46C1-B091-0F3F49CC7E5B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B8250306-A581-4B0A-A5AE-6FFD88EE3B3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C989A64B-C8A6-4D3A-9DF7-6A2D0416CA0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75D98639-9D8F-4550-BBB1-6EC2D157F486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2C9350BF-D2F0-4725-A2D2-68B43BC67C53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501882F2-78AC-4451-B7BD-DB1B932C3B82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96D96FA0-0087-461F-9F02-9375554D99BB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78047F55-E839-4311-A27D-60DB72717C0B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5F0BC8E5-F13F-41A1-A181-C7612B472F79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068EE01B-6537-4D30-ACB7-383C8D859F6C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F47721FF-41A9-441A-AE59-29B9F4D0686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E6B1C405-9469-4EAB-BE62-BAB2027E6D8B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B259320D-0515-4D4D-B55B-67D8ECD47CA7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1ED1A529-EC8F-4CF2-955A-285610BEBB2B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2AE618B4-9509-4E40-9E40-19BF3EA13812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1A461D92-7E1D-40EB-95E8-46E78180FB07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9A2D2627-D4DB-4FAA-8243-71F1C91A8E3F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5347BFC9-DD55-4A2D-B9DF-31DD70535395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7" y="4369257"/>
            <a:ext cx="2917925" cy="2075725"/>
          </a:xfrm>
          <a:prstGeom prst="rect">
            <a:avLst/>
          </a:prstGeom>
          <a:ln>
            <a:solidFill>
              <a:srgbClr val="3B812F"/>
            </a:solidFill>
          </a:ln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543" y="4411630"/>
            <a:ext cx="3041124" cy="2075725"/>
          </a:xfrm>
          <a:prstGeom prst="rect">
            <a:avLst/>
          </a:prstGeom>
          <a:ln>
            <a:solidFill>
              <a:srgbClr val="3B812F"/>
            </a:solidFill>
          </a:ln>
        </p:spPr>
      </p:pic>
      <p:pic>
        <p:nvPicPr>
          <p:cNvPr id="75" name="Picture 8" descr="Kinel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397738" y="4411627"/>
            <a:ext cx="2929381" cy="2075725"/>
          </a:xfrm>
          <a:prstGeom prst="rect">
            <a:avLst/>
          </a:prstGeom>
          <a:noFill/>
          <a:ln w="9525">
            <a:solidFill>
              <a:srgbClr val="3B812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4636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04652" y="1156922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ЭКОНОМИЧЕСКОЕ РАЗВИТИЕ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АНАЛИЗ ДЕЛОВОЙ АКТИВНОСТИ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5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2A323612-7DF9-4846-AE8E-618FA3841312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C37365B9-1CF8-4082-96CF-86C1886A42B9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D72F2C17-315D-4A09-966C-576C84AAFE9B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E374B04A-3F39-4B53-9EC2-67D9CF2BB70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45F019FE-30A3-482C-9F40-F6F86E09D085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EE9BC837-5AE4-4728-BC8E-95109EBC1938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87CE25F2-E11D-4CE4-833E-30123F2B7C6E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85095680-00EE-4514-8A26-F459BD0A9D81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16657EEF-68DD-4673-B59C-8D98DDDAC9BB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E2B906FB-3239-4093-B612-2F133655587F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45E4D822-E4EE-42A4-9505-7CADF3215FC1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8FB446F1-177A-48C7-AA68-20EF8DDC4FE4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9EE4F620-34BF-48A9-A1B7-621B84AFD771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CDDA9A53-9881-492C-B7F1-A1F1E19D8841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51B2D008-2757-4F0E-9409-F14F9A4FB0A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48C1DAE6-AA06-4ABF-A2CF-FE0A1AC7EE5D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A3C765B8-4078-4139-8175-97ED205DC3A7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7FDED403-4A29-4502-BF24-D4606E10D278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FE0AD794-F979-4403-930C-178E478F025C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0157E4B7-0739-4DF8-B0F4-31EF0B6D6717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3BA45B2A-3BB5-4086-9D5C-94D3203BE7B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3DD37EBF-F8AF-401B-ACBA-796C367A4DB9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DD75AFA1-20B6-4588-932F-FF6A8F03AE98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4CCD21D6-EC17-40B5-9405-13B79B97588B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95351AF8-95C2-4DB9-BAA6-EBD67A2730EE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AAC35899-E85D-4BCD-829F-E7D87A071834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7E1FF31D-6891-4B9C-95A9-7DCF9D37B6E4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C3720EBB-6734-4891-B249-6ABFA13D530B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F67DD475-2D83-491B-8A95-461853121FAD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CADFE0C7-6619-499A-899E-7F6382547D35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0F3CF906-734B-457F-83D9-73E21F9A31E4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77861" y="1215670"/>
            <a:ext cx="45745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Times New Roman" pitchFamily="18" charset="0"/>
              </a:rPr>
              <a:t>Крупные агропромышленные предприятия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4728" y="1796934"/>
            <a:ext cx="54040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</a:pPr>
            <a:r>
              <a:rPr lang="ru-RU" sz="1200" kern="0" dirty="0" smtClean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sz="1200" kern="0" dirty="0">
                <a:solidFill>
                  <a:srgbClr val="000000"/>
                </a:solidFill>
                <a:latin typeface="Times New Roman" pitchFamily="18" charset="0"/>
              </a:rPr>
              <a:t>ООО «Конезавод Самарский».  </a:t>
            </a:r>
          </a:p>
          <a:p>
            <a:pPr marL="171450" lvl="0" indent="-1714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АО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«Сургутское» -  выращивание, хранение и переработка плодово-ягодной продукции. </a:t>
            </a:r>
            <a:endParaRPr lang="ru-RU" sz="12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171450" indent="-1714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200" dirty="0"/>
              <a:t>ООО «БИО-ТОН</a:t>
            </a:r>
            <a:r>
              <a:rPr lang="ru-RU" sz="1200" dirty="0" smtClean="0"/>
              <a:t>»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sz="1200" dirty="0"/>
              <a:t> выращивание семян масличных культур.</a:t>
            </a: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7676074" y="1123372"/>
            <a:ext cx="35932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Times New Roman" pitchFamily="18" charset="0"/>
              </a:rPr>
              <a:t>Основные промышленные предприятия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27294" y="1369559"/>
            <a:ext cx="56810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Северная группа месторождений ОАО «Самаранефтегаз», ООО «ННК-Самаранефтегаз» - добыча нефти и газа.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«Полиграфия» - </a:t>
            </a: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печатание </a:t>
            </a:r>
            <a:r>
              <a:rPr lang="ru-RU" sz="12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</a:t>
            </a:r>
            <a:r>
              <a:rPr lang="ru-RU" sz="12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«Мясокомбинат» - переработка и консервирование мяса и мясной продукции.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2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«Ойл-Агро» - производство растительного </a:t>
            </a: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масла.</a:t>
            </a:r>
            <a:endParaRPr lang="ru-RU" sz="12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Траектория-Сервис</a:t>
            </a:r>
            <a:r>
              <a:rPr lang="ru-RU" sz="12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предоставление услуг по бурению, связанному с </a:t>
            </a: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добычей нефти</a:t>
            </a:r>
            <a:r>
              <a:rPr lang="ru-RU" sz="12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газа и газового </a:t>
            </a: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конденсата.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200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«БК-Самара» - оказывает сервис по строительству (бурению) разведочных и поисковых </a:t>
            </a:r>
            <a:r>
              <a:rPr lang="ru-RU" sz="1200" kern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скважин.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2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8977" y="3376541"/>
            <a:ext cx="11860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малых, средних и микропредприятий по состоянию 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01.01.2026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157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ед., численность индивидуальных предпринимателей на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01.01.2025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819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чел., самозанятых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3410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чел., крестьянско –фермерских хозяйств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Плотность субъектов малого предпринимательства на 1000 жителей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местного бюджета на программу поддержки и развития малого предпринимательства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611,45326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единого налога от применения специальных режимов налогообложения (упрощенная система налогообложения, единый налог на вмененный доход, патентная система налогообложения, единый сельскохозяйственный налог) – всего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173 576,996 тыс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 , в том числе в местный бюджет –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63 798,753 тыс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446871" y="3123885"/>
            <a:ext cx="3280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kern="0" dirty="0">
                <a:solidFill>
                  <a:srgbClr val="006633"/>
                </a:solidFill>
                <a:latin typeface="Times New Roman" pitchFamily="18" charset="0"/>
              </a:rPr>
              <a:t>Малое предпринимательство</a:t>
            </a:r>
            <a:endParaRPr lang="ru-RU" sz="1600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74" name="Диаграмма 73" title="Количество малых, средних и микропредприятий, ед.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0560950"/>
              </p:ext>
            </p:extLst>
          </p:nvPr>
        </p:nvGraphicFramePr>
        <p:xfrm>
          <a:off x="783771" y="4585660"/>
          <a:ext cx="4717384" cy="1970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76" name="Диаграмма 75" title="Количество малых, средних и микропредприятий, ед.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5417010"/>
              </p:ext>
            </p:extLst>
          </p:nvPr>
        </p:nvGraphicFramePr>
        <p:xfrm>
          <a:off x="788046" y="4585660"/>
          <a:ext cx="4717384" cy="1970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8430570"/>
              </p:ext>
            </p:extLst>
          </p:nvPr>
        </p:nvGraphicFramePr>
        <p:xfrm>
          <a:off x="5410199" y="4589418"/>
          <a:ext cx="3852553" cy="1966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Диаграмма" r:id="rId20" imgW="3209841" imgH="2295473" progId="Excel.Chart.8">
                  <p:embed/>
                </p:oleObj>
              </mc:Choice>
              <mc:Fallback>
                <p:oleObj name="Диаграмма" r:id="rId20" imgW="3209841" imgH="2295473" progId="Excel.Chart.8">
                  <p:embed/>
                  <p:pic>
                    <p:nvPicPr>
                      <p:cNvPr id="0" name="Диаграмма 15"/>
                      <p:cNvPicPr>
                        <a:picLocks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199" y="4589418"/>
                        <a:ext cx="3852553" cy="19665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2059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233411"/>
            <a:ext cx="8748825" cy="777136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АКТИВНОСТЬ И ПРОЕКТЫ</a:t>
            </a:r>
            <a:b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АКТИВНОЙ СТАДИИ РЕАЛИЗАЦИИ</a:t>
            </a:r>
            <a:endParaRPr lang="ru-RU" sz="22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3" y="6444981"/>
            <a:ext cx="15938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6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0E6E203-DF38-4991-B6CD-A96FB2A8AD3A}"/>
              </a:ext>
            </a:extLst>
          </p:cNvPr>
          <p:cNvSpPr txBox="1"/>
          <p:nvPr/>
        </p:nvSpPr>
        <p:spPr>
          <a:xfrm>
            <a:off x="460785" y="1610010"/>
            <a:ext cx="114285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Общий объем 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</a:rPr>
              <a:t>инвестиций в основной капитал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, направленных на  развитие экономики и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социальной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сферы  муниципального  района Сергиевский, за счет всех источников финансирования (по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крупным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и средним предприятиям</a:t>
            </a:r>
            <a:r>
              <a:rPr lang="ru-RU" sz="1200" dirty="0">
                <a:latin typeface="Times New Roman" pitchFamily="18" charset="0"/>
              </a:rPr>
              <a:t>) за  </a:t>
            </a:r>
            <a:r>
              <a:rPr lang="ru-RU" sz="1200" b="1" dirty="0" smtClean="0">
                <a:latin typeface="Times New Roman" pitchFamily="18" charset="0"/>
              </a:rPr>
              <a:t>2025 </a:t>
            </a:r>
            <a:r>
              <a:rPr lang="ru-RU" sz="1200" b="1" dirty="0">
                <a:latin typeface="Times New Roman" pitchFamily="18" charset="0"/>
              </a:rPr>
              <a:t>г.</a:t>
            </a:r>
            <a:r>
              <a:rPr lang="ru-RU" sz="1200" dirty="0">
                <a:latin typeface="Times New Roman" pitchFamily="18" charset="0"/>
              </a:rPr>
              <a:t> 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составил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12 366,525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млн. руб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.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Объем инвестиций в значительной степени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зависит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от вложений нефтяных компаний и организаций, осуществляющих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транспортирование по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</a:rPr>
              <a:t>трубопроводам нефти и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</a:rPr>
              <a:t>газа.</a:t>
            </a:r>
            <a:r>
              <a:rPr lang="ru-RU" sz="1200" b="1" dirty="0">
                <a:solidFill>
                  <a:srgbClr val="006633"/>
                </a:solidFill>
                <a:latin typeface="Times New Roman" pitchFamily="18" charset="0"/>
              </a:rPr>
              <a:t> </a:t>
            </a:r>
            <a:endParaRPr lang="ru-RU" sz="1200" b="1" dirty="0" smtClean="0">
              <a:solidFill>
                <a:srgbClr val="006633"/>
              </a:solidFill>
              <a:latin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6633"/>
              </a:solidFill>
              <a:latin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solidFill>
                <a:srgbClr val="006633"/>
              </a:solidFill>
              <a:latin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6633"/>
                </a:solidFill>
                <a:latin typeface="Times New Roman" pitchFamily="18" charset="0"/>
              </a:rPr>
              <a:t> </a:t>
            </a:r>
            <a:r>
              <a:rPr lang="ru-RU" b="1" dirty="0" smtClean="0">
                <a:solidFill>
                  <a:srgbClr val="006633"/>
                </a:solidFill>
                <a:latin typeface="Times New Roman" pitchFamily="18" charset="0"/>
              </a:rPr>
              <a:t>                                                                                                   Инвестиции </a:t>
            </a:r>
            <a:r>
              <a:rPr lang="ru-RU" b="1" dirty="0">
                <a:solidFill>
                  <a:srgbClr val="006633"/>
                </a:solidFill>
                <a:latin typeface="Times New Roman" pitchFamily="18" charset="0"/>
              </a:rPr>
              <a:t>по отраслям за </a:t>
            </a:r>
            <a:r>
              <a:rPr lang="ru-RU" b="1" dirty="0" smtClean="0">
                <a:latin typeface="Times New Roman" pitchFamily="18" charset="0"/>
              </a:rPr>
              <a:t>2025</a:t>
            </a:r>
            <a:r>
              <a:rPr lang="ru-RU" b="1" dirty="0" smtClean="0">
                <a:solidFill>
                  <a:srgbClr val="006633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006633"/>
                </a:solidFill>
                <a:latin typeface="Times New Roman" pitchFamily="18" charset="0"/>
              </a:rPr>
              <a:t>год, </a:t>
            </a:r>
            <a:r>
              <a:rPr lang="ru-RU" b="1" dirty="0" smtClean="0">
                <a:solidFill>
                  <a:srgbClr val="006633"/>
                </a:solidFill>
                <a:latin typeface="Times New Roman" pitchFamily="18" charset="0"/>
              </a:rPr>
              <a:t>%</a:t>
            </a:r>
            <a:endParaRPr lang="ru-RU" i="1" dirty="0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68EDA679-45DB-4860-8930-A6EE74C06F23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2B9DEEAC-6128-4A26-B7A8-D09F9203FF9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410C9637-77E9-4B4C-AC94-50951C498A9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01C86778-4DC2-4178-8896-4028C5DD1C5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2A4ACA2-ECB7-46A1-A96F-F7C68C6F080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09549057-CE3C-4DBD-A2F9-DB9FFF544C8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743547F1-9735-4FBB-8307-71D9ECA0360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FEE3A3-262B-4605-8973-8FC33D55191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BB49D021-EA73-4877-B543-1773B812E1F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2B3C7BB2-8ED8-4875-8E91-D814DB9600F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86EC53F0-55B1-408F-A14D-55EA35529A66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33446C07-CE94-4767-8006-89AB60C2A23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98C94ED2-588A-49C8-B841-5AB6685DE6B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0775EE98-6334-4428-B0FE-05F6EF343AE8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A708AC05-C75B-4DF9-AA2C-EFD53A3058B9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BFA3BFC5-A489-4A3B-9C61-AE695CC281D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95DDE9C4-1EA9-446F-A7CD-C46CE5A7929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11276ABA-398F-4CED-A410-743AB2A55A20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0FA7E322-62D1-41CD-AF8E-080EE4C2D8B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EEA0F416-F6A2-4541-A9EA-943AD64503F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FDAA8AF1-9A02-4CFB-B588-E129FB86D63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E0706D5C-A8DA-4662-ABA5-F1F43217B36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0C3D2FB5-3A94-4FEC-95F3-BA90DADA601E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87A745F1-15A0-49D5-B191-A768FA3CA2B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4DE3AD90-31D9-4CFE-A80F-0220695E6BED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BAC34BDB-A78E-42AD-A585-A7A0CE16A33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FD655618-FEFD-4825-8926-C6865612604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58AD6959-0EB3-4EC1-8156-803CCD4BEEF8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48D0D331-C20F-4CF3-89DB-03736D12348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9534C45D-521D-447F-A9E2-C8C86878BCB6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574392C0-321A-4A5A-BD98-097F9E7F583B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4" name="Объект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0925739"/>
              </p:ext>
            </p:extLst>
          </p:nvPr>
        </p:nvGraphicFramePr>
        <p:xfrm>
          <a:off x="318975" y="2553195"/>
          <a:ext cx="5119924" cy="3891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283033" y="1249285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Times New Roman" pitchFamily="18" charset="0"/>
              </a:rPr>
              <a:t>Инвестиционный потенциал</a:t>
            </a:r>
            <a:b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Times New Roman" pitchFamily="18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42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010936"/>
              </p:ext>
            </p:extLst>
          </p:nvPr>
        </p:nvGraphicFramePr>
        <p:xfrm>
          <a:off x="4693387" y="2932514"/>
          <a:ext cx="7498613" cy="3977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  <p:extLst>
      <p:ext uri="{BB962C8B-B14F-4D97-AF65-F5344CB8AC3E}">
        <p14:creationId xmlns:p14="http://schemas.microsoft.com/office/powerpoint/2010/main" val="3184732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233411"/>
            <a:ext cx="8748825" cy="777136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АКТИВНОСТЬ И ПРОЕКТЫ</a:t>
            </a:r>
            <a:b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АКТИВНОЙ СТАДИИ РЕАЛИЗАЦИИ</a:t>
            </a:r>
            <a:endParaRPr lang="ru-RU" sz="22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4" y="6444981"/>
            <a:ext cx="297317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7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68EDA679-45DB-4860-8930-A6EE74C06F23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40" name="object 6">
              <a:extLst>
                <a:ext uri="{FF2B5EF4-FFF2-40B4-BE49-F238E27FC236}">
                  <a16:creationId xmlns:a16="http://schemas.microsoft.com/office/drawing/2014/main" xmlns="" id="{2B9DEEAC-6128-4A26-B7A8-D09F9203FF9F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5" name="object 7">
                <a:extLst>
                  <a:ext uri="{FF2B5EF4-FFF2-40B4-BE49-F238E27FC236}">
                    <a16:creationId xmlns:a16="http://schemas.microsoft.com/office/drawing/2014/main" xmlns="" id="{410C9637-77E9-4B4C-AC94-50951C498A9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6" name="object 8">
                <a:extLst>
                  <a:ext uri="{FF2B5EF4-FFF2-40B4-BE49-F238E27FC236}">
                    <a16:creationId xmlns:a16="http://schemas.microsoft.com/office/drawing/2014/main" xmlns="" id="{01C86778-4DC2-4178-8896-4028C5DD1C53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7" name="object 9">
                <a:extLst>
                  <a:ext uri="{FF2B5EF4-FFF2-40B4-BE49-F238E27FC236}">
                    <a16:creationId xmlns:a16="http://schemas.microsoft.com/office/drawing/2014/main" xmlns="" id="{92A4ACA2-ECB7-46A1-A96F-F7C68C6F0807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0">
                <a:extLst>
                  <a:ext uri="{FF2B5EF4-FFF2-40B4-BE49-F238E27FC236}">
                    <a16:creationId xmlns:a16="http://schemas.microsoft.com/office/drawing/2014/main" xmlns="" id="{09549057-CE3C-4DBD-A2F9-DB9FFF544C8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1">
                <a:extLst>
                  <a:ext uri="{FF2B5EF4-FFF2-40B4-BE49-F238E27FC236}">
                    <a16:creationId xmlns:a16="http://schemas.microsoft.com/office/drawing/2014/main" xmlns="" id="{743547F1-9735-4FBB-8307-71D9ECA03605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12">
                <a:extLst>
                  <a:ext uri="{FF2B5EF4-FFF2-40B4-BE49-F238E27FC236}">
                    <a16:creationId xmlns:a16="http://schemas.microsoft.com/office/drawing/2014/main" xmlns="" id="{5BFEE3A3-262B-4605-8973-8FC33D55191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1" name="object 13">
                <a:extLst>
                  <a:ext uri="{FF2B5EF4-FFF2-40B4-BE49-F238E27FC236}">
                    <a16:creationId xmlns:a16="http://schemas.microsoft.com/office/drawing/2014/main" xmlns="" id="{BB49D021-EA73-4877-B543-1773B812E1F6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2" name="object 14">
                <a:extLst>
                  <a:ext uri="{FF2B5EF4-FFF2-40B4-BE49-F238E27FC236}">
                    <a16:creationId xmlns:a16="http://schemas.microsoft.com/office/drawing/2014/main" xmlns="" id="{2B3C7BB2-8ED8-4875-8E91-D814DB9600FC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5">
                <a:extLst>
                  <a:ext uri="{FF2B5EF4-FFF2-40B4-BE49-F238E27FC236}">
                    <a16:creationId xmlns:a16="http://schemas.microsoft.com/office/drawing/2014/main" xmlns="" id="{86EC53F0-55B1-408F-A14D-55EA35529A66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16">
                <a:extLst>
                  <a:ext uri="{FF2B5EF4-FFF2-40B4-BE49-F238E27FC236}">
                    <a16:creationId xmlns:a16="http://schemas.microsoft.com/office/drawing/2014/main" xmlns="" id="{33446C07-CE94-4767-8006-89AB60C2A23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5" name="object 17">
                <a:extLst>
                  <a:ext uri="{FF2B5EF4-FFF2-40B4-BE49-F238E27FC236}">
                    <a16:creationId xmlns:a16="http://schemas.microsoft.com/office/drawing/2014/main" xmlns="" id="{98C94ED2-588A-49C8-B841-5AB6685DE6B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6" name="object 18">
                <a:extLst>
                  <a:ext uri="{FF2B5EF4-FFF2-40B4-BE49-F238E27FC236}">
                    <a16:creationId xmlns:a16="http://schemas.microsoft.com/office/drawing/2014/main" xmlns="" id="{0775EE98-6334-4428-B0FE-05F6EF343AE8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7" name="object 19">
                <a:extLst>
                  <a:ext uri="{FF2B5EF4-FFF2-40B4-BE49-F238E27FC236}">
                    <a16:creationId xmlns:a16="http://schemas.microsoft.com/office/drawing/2014/main" xmlns="" id="{A708AC05-C75B-4DF9-AA2C-EFD53A3058B9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8" name="object 20">
                <a:extLst>
                  <a:ext uri="{FF2B5EF4-FFF2-40B4-BE49-F238E27FC236}">
                    <a16:creationId xmlns:a16="http://schemas.microsoft.com/office/drawing/2014/main" xmlns="" id="{BFA3BFC5-A489-4A3B-9C61-AE695CC281D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9" name="object 21">
                <a:extLst>
                  <a:ext uri="{FF2B5EF4-FFF2-40B4-BE49-F238E27FC236}">
                    <a16:creationId xmlns:a16="http://schemas.microsoft.com/office/drawing/2014/main" xmlns="" id="{95DDE9C4-1EA9-446F-A7CD-C46CE5A79290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2">
                <a:extLst>
                  <a:ext uri="{FF2B5EF4-FFF2-40B4-BE49-F238E27FC236}">
                    <a16:creationId xmlns:a16="http://schemas.microsoft.com/office/drawing/2014/main" xmlns="" id="{11276ABA-398F-4CED-A410-743AB2A55A20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23">
                <a:extLst>
                  <a:ext uri="{FF2B5EF4-FFF2-40B4-BE49-F238E27FC236}">
                    <a16:creationId xmlns:a16="http://schemas.microsoft.com/office/drawing/2014/main" xmlns="" id="{0FA7E322-62D1-41CD-AF8E-080EE4C2D8B1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24">
                <a:extLst>
                  <a:ext uri="{FF2B5EF4-FFF2-40B4-BE49-F238E27FC236}">
                    <a16:creationId xmlns:a16="http://schemas.microsoft.com/office/drawing/2014/main" xmlns="" id="{EEA0F416-F6A2-4541-A9EA-943AD64503F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3" name="object 25">
                <a:extLst>
                  <a:ext uri="{FF2B5EF4-FFF2-40B4-BE49-F238E27FC236}">
                    <a16:creationId xmlns:a16="http://schemas.microsoft.com/office/drawing/2014/main" xmlns="" id="{FDAA8AF1-9A02-4CFB-B588-E129FB86D631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4" name="object 26">
                <a:extLst>
                  <a:ext uri="{FF2B5EF4-FFF2-40B4-BE49-F238E27FC236}">
                    <a16:creationId xmlns:a16="http://schemas.microsoft.com/office/drawing/2014/main" xmlns="" id="{E0706D5C-A8DA-4662-ABA5-F1F43217B364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5" name="object 27">
                <a:extLst>
                  <a:ext uri="{FF2B5EF4-FFF2-40B4-BE49-F238E27FC236}">
                    <a16:creationId xmlns:a16="http://schemas.microsoft.com/office/drawing/2014/main" xmlns="" id="{0C3D2FB5-3A94-4FEC-95F3-BA90DADA601E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6" name="object 28">
                <a:extLst>
                  <a:ext uri="{FF2B5EF4-FFF2-40B4-BE49-F238E27FC236}">
                    <a16:creationId xmlns:a16="http://schemas.microsoft.com/office/drawing/2014/main" xmlns="" id="{87A745F1-15A0-49D5-B191-A768FA3CA2B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7" name="object 29">
                <a:extLst>
                  <a:ext uri="{FF2B5EF4-FFF2-40B4-BE49-F238E27FC236}">
                    <a16:creationId xmlns:a16="http://schemas.microsoft.com/office/drawing/2014/main" xmlns="" id="{4DE3AD90-31D9-4CFE-A80F-0220695E6BED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0">
                <a:extLst>
                  <a:ext uri="{FF2B5EF4-FFF2-40B4-BE49-F238E27FC236}">
                    <a16:creationId xmlns:a16="http://schemas.microsoft.com/office/drawing/2014/main" xmlns="" id="{BAC34BDB-A78E-42AD-A585-A7A0CE16A332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1">
                <a:extLst>
                  <a:ext uri="{FF2B5EF4-FFF2-40B4-BE49-F238E27FC236}">
                    <a16:creationId xmlns:a16="http://schemas.microsoft.com/office/drawing/2014/main" xmlns="" id="{FD655618-FEFD-4825-8926-C68656126041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0" name="object 32">
                <a:extLst>
                  <a:ext uri="{FF2B5EF4-FFF2-40B4-BE49-F238E27FC236}">
                    <a16:creationId xmlns:a16="http://schemas.microsoft.com/office/drawing/2014/main" xmlns="" id="{58AD6959-0EB3-4EC1-8156-803CCD4BEEF8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1" name="object 33">
                <a:extLst>
                  <a:ext uri="{FF2B5EF4-FFF2-40B4-BE49-F238E27FC236}">
                    <a16:creationId xmlns:a16="http://schemas.microsoft.com/office/drawing/2014/main" xmlns="" id="{48D0D331-C20F-4CF3-89DB-03736D123481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1" name="object 34">
              <a:extLst>
                <a:ext uri="{FF2B5EF4-FFF2-40B4-BE49-F238E27FC236}">
                  <a16:creationId xmlns:a16="http://schemas.microsoft.com/office/drawing/2014/main" xmlns="" id="{9534C45D-521D-447F-A9E2-C8C86878BCB6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34">
              <a:extLst>
                <a:ext uri="{FF2B5EF4-FFF2-40B4-BE49-F238E27FC236}">
                  <a16:creationId xmlns:a16="http://schemas.microsoft.com/office/drawing/2014/main" xmlns="" id="{574392C0-321A-4A5A-BD98-097F9E7F583B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05026" y="1343127"/>
            <a:ext cx="48109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Times New Roman" pitchFamily="18" charset="0"/>
              </a:rPr>
              <a:t>Реализуемые инвестиционные проекты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2" name="AutoShape 7"/>
          <p:cNvSpPr>
            <a:spLocks noChangeArrowheads="1"/>
          </p:cNvSpPr>
          <p:nvPr/>
        </p:nvSpPr>
        <p:spPr bwMode="auto">
          <a:xfrm>
            <a:off x="77003" y="1743235"/>
            <a:ext cx="2926080" cy="460739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3B812F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Развитие производства отечественных </a:t>
            </a:r>
            <a:endParaRPr lang="ru-RU" sz="11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препаратов </a:t>
            </a: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б</a:t>
            </a: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иологически </a:t>
            </a: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активных </a:t>
            </a:r>
            <a:endParaRPr lang="ru-RU" sz="11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Продуктов для оздоровления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населения России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1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Инициатор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проекта – ЗАО «Самаралектравы»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п.  Антоновка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, ул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. Полевая,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19А)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Характеристика инвестиционного проекта: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комплексная переработка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лекарственного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растительного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сырья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с получением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субстанций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и сухих экстрактов для </a:t>
            </a:r>
            <a:endParaRPr lang="ru-RU" sz="1100" dirty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медицинских препаратов, БАД,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продуктов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питания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с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повышенной биологической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активностью. Краткое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описание этапов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реализации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проекта: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1 этап – строительство, приобретение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оборудования, монтаж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, испытание,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оформление нормативно-технологической </a:t>
            </a:r>
            <a:endParaRPr lang="ru-RU" sz="1100" dirty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документации, сертификация в течении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2-х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лет;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2 этап – выход на проектную мощность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через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три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года.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Общая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стоимость проекта: 57,5млн.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руб.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Сроки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реализации: 60 месяцев.</a:t>
            </a:r>
          </a:p>
        </p:txBody>
      </p:sp>
      <p:sp>
        <p:nvSpPr>
          <p:cNvPr id="75" name="AutoShape 7"/>
          <p:cNvSpPr>
            <a:spLocks noChangeArrowheads="1"/>
          </p:cNvSpPr>
          <p:nvPr/>
        </p:nvSpPr>
        <p:spPr bwMode="auto">
          <a:xfrm flipH="1">
            <a:off x="3090298" y="1743235"/>
            <a:ext cx="3020194" cy="460739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3B812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dirty="0" smtClean="0">
                <a:latin typeface="Times New Roman" pitchFamily="18" charset="0"/>
              </a:rPr>
              <a:t>  </a:t>
            </a:r>
            <a:r>
              <a:rPr lang="ru-RU" sz="1100" b="1" dirty="0" smtClean="0">
                <a:latin typeface="Times New Roman" pitchFamily="18" charset="0"/>
              </a:rPr>
              <a:t>«</a:t>
            </a:r>
            <a:r>
              <a:rPr lang="ru-RU" sz="1100" b="1" dirty="0">
                <a:latin typeface="Times New Roman" pitchFamily="18" charset="0"/>
              </a:rPr>
              <a:t>Крепость на Казачьем холме</a:t>
            </a:r>
            <a:r>
              <a:rPr lang="ru-RU" sz="1100" b="1" dirty="0" smtClean="0">
                <a:latin typeface="Times New Roman" pitchFamily="18" charset="0"/>
              </a:rPr>
              <a:t>»</a:t>
            </a:r>
          </a:p>
          <a:p>
            <a:pPr algn="ctr"/>
            <a:endParaRPr lang="ru-RU" sz="1100" b="1" dirty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инвестиционного </a:t>
            </a:r>
            <a:r>
              <a:rPr lang="ru-RU" sz="1100" dirty="0">
                <a:latin typeface="Times New Roman" pitchFamily="18" charset="0"/>
              </a:rPr>
              <a:t>проекта- крепость</a:t>
            </a:r>
          </a:p>
          <a:p>
            <a:r>
              <a:rPr lang="ru-RU" sz="1100" dirty="0">
                <a:latin typeface="Times New Roman" pitchFamily="18" charset="0"/>
              </a:rPr>
              <a:t>начала 18 века Характеристика (1703 г.),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в </a:t>
            </a:r>
            <a:r>
              <a:rPr lang="ru-RU" sz="1100" dirty="0">
                <a:latin typeface="Times New Roman" pitchFamily="18" charset="0"/>
              </a:rPr>
              <a:t>том </a:t>
            </a:r>
            <a:r>
              <a:rPr lang="ru-RU" sz="1100" dirty="0" smtClean="0">
                <a:latin typeface="Times New Roman" pitchFamily="18" charset="0"/>
              </a:rPr>
              <a:t>числе: восстановление </a:t>
            </a:r>
            <a:r>
              <a:rPr lang="ru-RU" sz="1100" dirty="0">
                <a:latin typeface="Times New Roman" pitchFamily="18" charset="0"/>
              </a:rPr>
              <a:t>деревянной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крепости Петровской эпохи </a:t>
            </a:r>
            <a:r>
              <a:rPr lang="ru-RU" sz="1100" dirty="0">
                <a:latin typeface="Times New Roman" pitchFamily="18" charset="0"/>
              </a:rPr>
              <a:t>на «Казачьем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холме</a:t>
            </a:r>
            <a:r>
              <a:rPr lang="ru-RU" sz="1100" dirty="0">
                <a:latin typeface="Times New Roman" pitchFamily="18" charset="0"/>
              </a:rPr>
              <a:t>» </a:t>
            </a:r>
            <a:r>
              <a:rPr lang="ru-RU" sz="1100" dirty="0" smtClean="0">
                <a:latin typeface="Times New Roman" pitchFamily="18" charset="0"/>
              </a:rPr>
              <a:t>в </a:t>
            </a:r>
            <a:r>
              <a:rPr lang="ru-RU" sz="1100" dirty="0">
                <a:latin typeface="Times New Roman" pitchFamily="18" charset="0"/>
              </a:rPr>
              <a:t>с.Сергиевск;</a:t>
            </a:r>
          </a:p>
          <a:p>
            <a:pPr marL="171450" indent="-171450">
              <a:buFontTx/>
              <a:buChar char="-"/>
            </a:pPr>
            <a:r>
              <a:rPr lang="ru-RU" sz="1100" dirty="0" smtClean="0">
                <a:latin typeface="Times New Roman" pitchFamily="18" charset="0"/>
              </a:rPr>
              <a:t>оборудование </a:t>
            </a:r>
            <a:r>
              <a:rPr lang="ru-RU" sz="1100" dirty="0">
                <a:latin typeface="Times New Roman" pitchFamily="18" charset="0"/>
              </a:rPr>
              <a:t>внутренней территории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крепости под  </a:t>
            </a:r>
            <a:r>
              <a:rPr lang="ru-RU" sz="1100" dirty="0">
                <a:latin typeface="Times New Roman" pitchFamily="18" charset="0"/>
              </a:rPr>
              <a:t>этнографический комплекс; 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 создание смотровых площадок на боевых </a:t>
            </a:r>
            <a:endParaRPr lang="ru-RU" sz="1100" dirty="0" smtClean="0">
              <a:latin typeface="Times New Roman" pitchFamily="18" charset="0"/>
            </a:endParaRPr>
          </a:p>
          <a:p>
            <a:r>
              <a:rPr lang="ru-RU" sz="1100" dirty="0" smtClean="0">
                <a:latin typeface="Times New Roman" pitchFamily="18" charset="0"/>
              </a:rPr>
              <a:t>галереях крепости</a:t>
            </a:r>
            <a:r>
              <a:rPr lang="ru-RU" sz="1100" dirty="0">
                <a:latin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 оборудование прилегающих территорий и </a:t>
            </a:r>
          </a:p>
          <a:p>
            <a:r>
              <a:rPr lang="ru-RU" sz="1100" dirty="0" smtClean="0">
                <a:latin typeface="Times New Roman" pitchFamily="18" charset="0"/>
              </a:rPr>
              <a:t>благоустройство  </a:t>
            </a:r>
            <a:r>
              <a:rPr lang="ru-RU" sz="1100" dirty="0">
                <a:latin typeface="Times New Roman" pitchFamily="18" charset="0"/>
              </a:rPr>
              <a:t>в виде создания </a:t>
            </a:r>
            <a:r>
              <a:rPr lang="ru-RU" sz="1100" dirty="0" smtClean="0">
                <a:latin typeface="Times New Roman" pitchFamily="18" charset="0"/>
              </a:rPr>
              <a:t>пешеходных</a:t>
            </a:r>
          </a:p>
          <a:p>
            <a:r>
              <a:rPr lang="ru-RU" sz="1100" dirty="0" smtClean="0">
                <a:latin typeface="Times New Roman" pitchFamily="18" charset="0"/>
              </a:rPr>
              <a:t>дорожек  </a:t>
            </a:r>
            <a:r>
              <a:rPr lang="ru-RU" sz="1100" dirty="0">
                <a:latin typeface="Times New Roman" pitchFamily="18" charset="0"/>
              </a:rPr>
              <a:t>к объектам показа.</a:t>
            </a:r>
          </a:p>
          <a:p>
            <a:r>
              <a:rPr lang="ru-RU" sz="1100" dirty="0">
                <a:latin typeface="Times New Roman" pitchFamily="18" charset="0"/>
              </a:rPr>
              <a:t>Краткое описание этапов: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подготовка проектно-сметной документации;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строительство подъездных путей;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 возведение фрагмента крепости;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 строительство часовни;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 строительство сувенирных лавок.</a:t>
            </a:r>
          </a:p>
          <a:p>
            <a:pPr>
              <a:buFontTx/>
              <a:buChar char="-"/>
            </a:pPr>
            <a:r>
              <a:rPr lang="ru-RU" sz="1100" dirty="0">
                <a:latin typeface="Times New Roman" pitchFamily="18" charset="0"/>
              </a:rPr>
              <a:t>Общая стоимость проекта – 65,4 млн. руб</a:t>
            </a:r>
            <a:r>
              <a:rPr lang="ru-RU" sz="1100" dirty="0" smtClean="0">
                <a:latin typeface="Times New Roman" pitchFamily="18" charset="0"/>
              </a:rPr>
              <a:t>.</a:t>
            </a:r>
          </a:p>
          <a:p>
            <a:r>
              <a:rPr lang="ru-RU" sz="1100" dirty="0" smtClean="0">
                <a:latin typeface="Times New Roman" pitchFamily="18" charset="0"/>
              </a:rPr>
              <a:t> </a:t>
            </a:r>
            <a:r>
              <a:rPr lang="ru-RU" sz="1100" dirty="0">
                <a:latin typeface="Times New Roman" pitchFamily="18" charset="0"/>
              </a:rPr>
              <a:t>в ценах 2010г.</a:t>
            </a:r>
          </a:p>
          <a:p>
            <a:r>
              <a:rPr lang="ru-RU" sz="1100" dirty="0">
                <a:latin typeface="Times New Roman" pitchFamily="18" charset="0"/>
              </a:rPr>
              <a:t>Сроки реализации проекта: 4 года.</a:t>
            </a:r>
          </a:p>
        </p:txBody>
      </p:sp>
      <p:sp>
        <p:nvSpPr>
          <p:cNvPr id="77" name="AutoShape 7"/>
          <p:cNvSpPr txBox="1">
            <a:spLocks noChangeArrowheads="1"/>
          </p:cNvSpPr>
          <p:nvPr/>
        </p:nvSpPr>
        <p:spPr bwMode="auto">
          <a:xfrm>
            <a:off x="6197706" y="1743235"/>
            <a:ext cx="2734539" cy="460739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3B812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Детская юношеская спортивная школа на базе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спортивного комплекса в  п. Суходол</a:t>
            </a: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(III пусковой комплекс)</a:t>
            </a:r>
          </a:p>
          <a:p>
            <a:pPr marL="0" marR="0" lvl="0" indent="17780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Инициатор проекта – МКУ «Управление заказчика- застройщика,  архитектуры и градостроительства» м. р. Сергиевский»;</a:t>
            </a:r>
          </a:p>
          <a:p>
            <a:pPr marL="0" marR="0" lvl="0" indent="17780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Инвестиционный проект предусматривает: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строительство </a:t>
            </a:r>
            <a:r>
              <a:rPr kumimoji="0" lang="ru-RU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гостинично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-административного блока  с общежитием на 80 мест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закрытый тренировочный комплекс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футбольное тренировочное поле 90х60м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</a:t>
            </a:r>
            <a:r>
              <a:rPr kumimoji="0" lang="ru-RU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хозблок</a:t>
            </a: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с гаражом на 4 автомашины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овощехранилище на 25 тонн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автостоянка открытого типа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автономная котельная</a:t>
            </a:r>
          </a:p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- площадки для отдыха</a:t>
            </a:r>
          </a:p>
          <a:p>
            <a:pPr marL="0" marR="0" lvl="0" indent="17780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Общая стоимость проекта - 3,458 млн. руб.</a:t>
            </a:r>
          </a:p>
          <a:p>
            <a:pPr marL="0" marR="0" lvl="0" indent="17780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Срок реализации 2023-2024 гг.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78" name="AutoShape 7"/>
          <p:cNvSpPr>
            <a:spLocks noChangeArrowheads="1"/>
          </p:cNvSpPr>
          <p:nvPr/>
        </p:nvSpPr>
        <p:spPr bwMode="auto">
          <a:xfrm>
            <a:off x="9024445" y="1743235"/>
            <a:ext cx="3029623" cy="460739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3B812F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ТРК «Музей-усадьба </a:t>
            </a:r>
            <a:endParaRPr lang="ru-RU" sz="11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Н.Г</a:t>
            </a: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. Гарина-Михайловского</a:t>
            </a: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ru-RU" sz="1100" b="1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. </a:t>
            </a:r>
            <a:r>
              <a:rPr lang="ru-RU" sz="1100" b="1" dirty="0" err="1" smtClean="0">
                <a:solidFill>
                  <a:srgbClr val="000000"/>
                </a:solidFill>
                <a:latin typeface="Times New Roman" pitchFamily="18" charset="0"/>
              </a:rPr>
              <a:t>Гундоровка</a:t>
            </a:r>
            <a:r>
              <a:rPr lang="ru-RU" sz="1100" b="1" dirty="0" smtClean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Характеристика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инвестиционного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проекта </a:t>
            </a:r>
            <a:endParaRPr lang="ru-RU" sz="1100" dirty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троительство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Дома-музея Гарина-Михайловского;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Административно-гостиничного комплекса;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Гостевые и служебные парковки;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Кафе, бани-сауны.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Детской площадки, площадки отдыха.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 Обустройство 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пляжа: лестницы для спуска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на пляж, беседки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навесы, места для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ловли рыбы.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Благоустройство в виде создания пешеходных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дорожек, элементы освещения, озеленения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endParaRPr lang="ru-RU" sz="11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клумбы и газоны.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Краткое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описание этапов реализации проекта: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 подготовка проектно-сметной документации;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строительство подъездных путей;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- возведение Дома-музея Гарина-Михайловского;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- строительство административно-гостиничного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комплекса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благоустройство.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Общая стоимость 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проекта -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150 534,78 тыс. руб</a:t>
            </a: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100" dirty="0">
                <a:solidFill>
                  <a:srgbClr val="000000"/>
                </a:solidFill>
                <a:latin typeface="Times New Roman" pitchFamily="18" charset="0"/>
              </a:rPr>
              <a:t>Срок реализации проекта- 4 года.</a:t>
            </a:r>
          </a:p>
        </p:txBody>
      </p:sp>
    </p:spTree>
    <p:extLst>
      <p:ext uri="{BB962C8B-B14F-4D97-AF65-F5344CB8AC3E}">
        <p14:creationId xmlns:p14="http://schemas.microsoft.com/office/powerpoint/2010/main" val="325037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6">
            <a:extLst>
              <a:ext uri="{FF2B5EF4-FFF2-40B4-BE49-F238E27FC236}">
                <a16:creationId xmlns:a16="http://schemas.microsoft.com/office/drawing/2014/main" xmlns="" id="{5B821D9F-B96E-25F8-FC33-2F7B717097C0}"/>
              </a:ext>
            </a:extLst>
          </p:cNvPr>
          <p:cNvSpPr/>
          <p:nvPr/>
        </p:nvSpPr>
        <p:spPr>
          <a:xfrm>
            <a:off x="331674" y="1214337"/>
            <a:ext cx="11557636" cy="0"/>
          </a:xfrm>
          <a:custGeom>
            <a:avLst/>
            <a:gdLst/>
            <a:ahLst/>
            <a:cxnLst/>
            <a:rect l="l" t="t" r="r" b="b"/>
            <a:pathLst>
              <a:path w="11557635">
                <a:moveTo>
                  <a:pt x="0" y="0"/>
                </a:moveTo>
                <a:lnTo>
                  <a:pt x="11557317" y="0"/>
                </a:lnTo>
              </a:path>
            </a:pathLst>
          </a:custGeom>
          <a:ln w="9525">
            <a:solidFill>
              <a:srgbClr val="1D1D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97129AD0-AEDC-3D54-486D-6AD4C029B579}"/>
              </a:ext>
            </a:extLst>
          </p:cNvPr>
          <p:cNvSpPr/>
          <p:nvPr/>
        </p:nvSpPr>
        <p:spPr>
          <a:xfrm flipV="1">
            <a:off x="331675" y="6510215"/>
            <a:ext cx="1141582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8">
            <a:extLst>
              <a:ext uri="{FF2B5EF4-FFF2-40B4-BE49-F238E27FC236}">
                <a16:creationId xmlns:a16="http://schemas.microsoft.com/office/drawing/2014/main" xmlns="" id="{EDD6D697-1066-BBB9-7A13-287E53EF8B50}"/>
              </a:ext>
            </a:extLst>
          </p:cNvPr>
          <p:cNvSpPr txBox="1">
            <a:spLocks/>
          </p:cNvSpPr>
          <p:nvPr/>
        </p:nvSpPr>
        <p:spPr>
          <a:xfrm>
            <a:off x="318976" y="149574"/>
            <a:ext cx="8748825" cy="97206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ts val="3400"/>
              </a:lnSpc>
              <a:spcBef>
                <a:spcPts val="780"/>
              </a:spcBef>
            </a:pP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ИТОГОВЫЕ ВЫВОДЫ</a:t>
            </a:r>
            <a:b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РАЗДЕЛУ</a:t>
            </a:r>
            <a:endParaRPr lang="ru-RU" sz="2800" b="1" spc="-10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1">
            <a:extLst>
              <a:ext uri="{FF2B5EF4-FFF2-40B4-BE49-F238E27FC236}">
                <a16:creationId xmlns:a16="http://schemas.microsoft.com/office/drawing/2014/main" xmlns="" id="{5EAC7AD2-7514-EF8C-E644-762603C14DAA}"/>
              </a:ext>
            </a:extLst>
          </p:cNvPr>
          <p:cNvSpPr txBox="1">
            <a:spLocks/>
          </p:cNvSpPr>
          <p:nvPr/>
        </p:nvSpPr>
        <p:spPr>
          <a:xfrm>
            <a:off x="11894684" y="6444981"/>
            <a:ext cx="297317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8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F1D33F2E-6437-41B6-ADE3-2690973FAC13}"/>
              </a:ext>
            </a:extLst>
          </p:cNvPr>
          <p:cNvGrpSpPr/>
          <p:nvPr/>
        </p:nvGrpSpPr>
        <p:grpSpPr>
          <a:xfrm>
            <a:off x="7528470" y="349323"/>
            <a:ext cx="4525598" cy="496678"/>
            <a:chOff x="7528468" y="349323"/>
            <a:chExt cx="4525599" cy="496678"/>
          </a:xfrm>
        </p:grpSpPr>
        <p:grpSp>
          <p:nvGrpSpPr>
            <p:cNvPr id="39" name="object 6">
              <a:extLst>
                <a:ext uri="{FF2B5EF4-FFF2-40B4-BE49-F238E27FC236}">
                  <a16:creationId xmlns:a16="http://schemas.microsoft.com/office/drawing/2014/main" xmlns="" id="{A1A438B2-A791-4929-85C0-E515C9E24ACC}"/>
                </a:ext>
              </a:extLst>
            </p:cNvPr>
            <p:cNvGrpSpPr/>
            <p:nvPr/>
          </p:nvGrpSpPr>
          <p:grpSpPr>
            <a:xfrm>
              <a:off x="7528468" y="349323"/>
              <a:ext cx="453609" cy="496678"/>
              <a:chOff x="2228688" y="511439"/>
              <a:chExt cx="628942" cy="688658"/>
            </a:xfrm>
          </p:grpSpPr>
          <p:pic>
            <p:nvPicPr>
              <p:cNvPr id="44" name="object 7">
                <a:extLst>
                  <a:ext uri="{FF2B5EF4-FFF2-40B4-BE49-F238E27FC236}">
                    <a16:creationId xmlns:a16="http://schemas.microsoft.com/office/drawing/2014/main" xmlns="" id="{38512CB8-04DF-4DFC-8346-49F02E77EB5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386669" y="511439"/>
                <a:ext cx="313690" cy="572700"/>
              </a:xfrm>
              <a:prstGeom prst="rect">
                <a:avLst/>
              </a:prstGeom>
            </p:spPr>
          </p:pic>
          <p:pic>
            <p:nvPicPr>
              <p:cNvPr id="45" name="object 8">
                <a:extLst>
                  <a:ext uri="{FF2B5EF4-FFF2-40B4-BE49-F238E27FC236}">
                    <a16:creationId xmlns:a16="http://schemas.microsoft.com/office/drawing/2014/main" xmlns="" id="{A7E30B21-9112-4ECD-B26E-270FE9F7D11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19120" y="693369"/>
                <a:ext cx="33845" cy="6921"/>
              </a:xfrm>
              <a:prstGeom prst="rect">
                <a:avLst/>
              </a:prstGeom>
            </p:spPr>
          </p:pic>
          <p:sp>
            <p:nvSpPr>
              <p:cNvPr id="46" name="object 9">
                <a:extLst>
                  <a:ext uri="{FF2B5EF4-FFF2-40B4-BE49-F238E27FC236}">
                    <a16:creationId xmlns:a16="http://schemas.microsoft.com/office/drawing/2014/main" xmlns="" id="{D62373AD-5D42-491B-8F1C-1406A8319768}"/>
                  </a:ext>
                </a:extLst>
              </p:cNvPr>
              <p:cNvSpPr/>
              <p:nvPr/>
            </p:nvSpPr>
            <p:spPr>
              <a:xfrm>
                <a:off x="2673055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22224" y="0"/>
                    </a:moveTo>
                    <a:lnTo>
                      <a:pt x="1435" y="14020"/>
                    </a:lnTo>
                    <a:lnTo>
                      <a:pt x="0" y="16992"/>
                    </a:lnTo>
                    <a:lnTo>
                      <a:pt x="304" y="17500"/>
                    </a:lnTo>
                    <a:lnTo>
                      <a:pt x="520" y="17792"/>
                    </a:lnTo>
                    <a:lnTo>
                      <a:pt x="8039" y="30454"/>
                    </a:lnTo>
                    <a:lnTo>
                      <a:pt x="18580" y="31203"/>
                    </a:lnTo>
                    <a:lnTo>
                      <a:pt x="25742" y="26377"/>
                    </a:lnTo>
                    <a:lnTo>
                      <a:pt x="34353" y="22898"/>
                    </a:lnTo>
                    <a:lnTo>
                      <a:pt x="37325" y="21755"/>
                    </a:lnTo>
                    <a:lnTo>
                      <a:pt x="36906" y="21717"/>
                    </a:lnTo>
                    <a:lnTo>
                      <a:pt x="35648" y="21399"/>
                    </a:lnTo>
                    <a:lnTo>
                      <a:pt x="33286" y="20459"/>
                    </a:lnTo>
                    <a:lnTo>
                      <a:pt x="22910" y="15824"/>
                    </a:lnTo>
                    <a:lnTo>
                      <a:pt x="23228" y="2387"/>
                    </a:lnTo>
                    <a:lnTo>
                      <a:pt x="23329" y="2082"/>
                    </a:lnTo>
                    <a:lnTo>
                      <a:pt x="23274" y="533"/>
                    </a:lnTo>
                    <a:lnTo>
                      <a:pt x="22948" y="177"/>
                    </a:lnTo>
                    <a:lnTo>
                      <a:pt x="22224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10">
                <a:extLst>
                  <a:ext uri="{FF2B5EF4-FFF2-40B4-BE49-F238E27FC236}">
                    <a16:creationId xmlns:a16="http://schemas.microsoft.com/office/drawing/2014/main" xmlns="" id="{3ED6BC8E-BA0A-4F3C-B465-2734054AAE2E}"/>
                  </a:ext>
                </a:extLst>
              </p:cNvPr>
              <p:cNvSpPr/>
              <p:nvPr/>
            </p:nvSpPr>
            <p:spPr>
              <a:xfrm>
                <a:off x="262125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419" y="48958"/>
                    </a:moveTo>
                    <a:lnTo>
                      <a:pt x="1054" y="49390"/>
                    </a:lnTo>
                    <a:lnTo>
                      <a:pt x="660" y="49987"/>
                    </a:lnTo>
                    <a:lnTo>
                      <a:pt x="0" y="51092"/>
                    </a:lnTo>
                    <a:lnTo>
                      <a:pt x="9737" y="55077"/>
                    </a:lnTo>
                    <a:lnTo>
                      <a:pt x="19010" y="55954"/>
                    </a:lnTo>
                    <a:lnTo>
                      <a:pt x="26080" y="55276"/>
                    </a:lnTo>
                    <a:lnTo>
                      <a:pt x="29034" y="54635"/>
                    </a:lnTo>
                    <a:lnTo>
                      <a:pt x="32582" y="53149"/>
                    </a:lnTo>
                    <a:lnTo>
                      <a:pt x="15398" y="53136"/>
                    </a:lnTo>
                    <a:lnTo>
                      <a:pt x="8928" y="53098"/>
                    </a:lnTo>
                    <a:lnTo>
                      <a:pt x="2481" y="48996"/>
                    </a:lnTo>
                    <a:lnTo>
                      <a:pt x="639" y="48983"/>
                    </a:lnTo>
                    <a:lnTo>
                      <a:pt x="419" y="48958"/>
                    </a:lnTo>
                    <a:close/>
                  </a:path>
                  <a:path w="99694" h="56515">
                    <a:moveTo>
                      <a:pt x="33993" y="52565"/>
                    </a:moveTo>
                    <a:lnTo>
                      <a:pt x="23088" y="52565"/>
                    </a:lnTo>
                    <a:lnTo>
                      <a:pt x="17627" y="53149"/>
                    </a:lnTo>
                    <a:lnTo>
                      <a:pt x="32582" y="53149"/>
                    </a:lnTo>
                    <a:lnTo>
                      <a:pt x="33993" y="52565"/>
                    </a:lnTo>
                    <a:close/>
                  </a:path>
                  <a:path w="99694" h="56515">
                    <a:moveTo>
                      <a:pt x="17749" y="53136"/>
                    </a:moveTo>
                    <a:close/>
                  </a:path>
                  <a:path w="99694" h="56515">
                    <a:moveTo>
                      <a:pt x="51828" y="0"/>
                    </a:moveTo>
                    <a:lnTo>
                      <a:pt x="50101" y="952"/>
                    </a:lnTo>
                    <a:lnTo>
                      <a:pt x="37906" y="4600"/>
                    </a:lnTo>
                    <a:lnTo>
                      <a:pt x="31548" y="7894"/>
                    </a:lnTo>
                    <a:lnTo>
                      <a:pt x="28964" y="12705"/>
                    </a:lnTo>
                    <a:lnTo>
                      <a:pt x="28092" y="20904"/>
                    </a:lnTo>
                    <a:lnTo>
                      <a:pt x="21497" y="35381"/>
                    </a:lnTo>
                    <a:lnTo>
                      <a:pt x="14197" y="43786"/>
                    </a:lnTo>
                    <a:lnTo>
                      <a:pt x="7427" y="47757"/>
                    </a:lnTo>
                    <a:lnTo>
                      <a:pt x="2425" y="48933"/>
                    </a:lnTo>
                    <a:lnTo>
                      <a:pt x="9524" y="53098"/>
                    </a:lnTo>
                    <a:lnTo>
                      <a:pt x="17749" y="53136"/>
                    </a:lnTo>
                    <a:lnTo>
                      <a:pt x="23088" y="52565"/>
                    </a:lnTo>
                    <a:lnTo>
                      <a:pt x="33993" y="52565"/>
                    </a:lnTo>
                    <a:lnTo>
                      <a:pt x="50520" y="31584"/>
                    </a:lnTo>
                    <a:lnTo>
                      <a:pt x="51059" y="29730"/>
                    </a:lnTo>
                    <a:lnTo>
                      <a:pt x="51625" y="28244"/>
                    </a:lnTo>
                    <a:lnTo>
                      <a:pt x="52053" y="28244"/>
                    </a:lnTo>
                    <a:lnTo>
                      <a:pt x="52933" y="26555"/>
                    </a:lnTo>
                    <a:lnTo>
                      <a:pt x="53884" y="23850"/>
                    </a:lnTo>
                    <a:lnTo>
                      <a:pt x="54038" y="23482"/>
                    </a:lnTo>
                    <a:lnTo>
                      <a:pt x="60439" y="13703"/>
                    </a:lnTo>
                    <a:lnTo>
                      <a:pt x="72389" y="11976"/>
                    </a:lnTo>
                    <a:lnTo>
                      <a:pt x="73926" y="11658"/>
                    </a:lnTo>
                    <a:lnTo>
                      <a:pt x="78730" y="11658"/>
                    </a:lnTo>
                    <a:lnTo>
                      <a:pt x="76551" y="9258"/>
                    </a:lnTo>
                    <a:lnTo>
                      <a:pt x="70281" y="9258"/>
                    </a:lnTo>
                    <a:lnTo>
                      <a:pt x="61252" y="6324"/>
                    </a:lnTo>
                    <a:lnTo>
                      <a:pt x="53873" y="1752"/>
                    </a:lnTo>
                    <a:lnTo>
                      <a:pt x="51828" y="0"/>
                    </a:lnTo>
                    <a:close/>
                  </a:path>
                  <a:path w="99694" h="56515">
                    <a:moveTo>
                      <a:pt x="1663" y="48475"/>
                    </a:moveTo>
                    <a:lnTo>
                      <a:pt x="1320" y="48983"/>
                    </a:lnTo>
                    <a:lnTo>
                      <a:pt x="749" y="48996"/>
                    </a:lnTo>
                    <a:lnTo>
                      <a:pt x="2481" y="48996"/>
                    </a:lnTo>
                    <a:lnTo>
                      <a:pt x="1663" y="48475"/>
                    </a:lnTo>
                    <a:close/>
                  </a:path>
                  <a:path w="99694" h="56515">
                    <a:moveTo>
                      <a:pt x="78730" y="11658"/>
                    </a:moveTo>
                    <a:lnTo>
                      <a:pt x="73926" y="11658"/>
                    </a:lnTo>
                    <a:lnTo>
                      <a:pt x="74739" y="11836"/>
                    </a:lnTo>
                    <a:lnTo>
                      <a:pt x="75323" y="12471"/>
                    </a:lnTo>
                    <a:lnTo>
                      <a:pt x="75222" y="13436"/>
                    </a:lnTo>
                    <a:lnTo>
                      <a:pt x="75031" y="14071"/>
                    </a:lnTo>
                    <a:lnTo>
                      <a:pt x="74688" y="28384"/>
                    </a:lnTo>
                    <a:lnTo>
                      <a:pt x="86537" y="32727"/>
                    </a:lnTo>
                    <a:lnTo>
                      <a:pt x="88823" y="33705"/>
                    </a:lnTo>
                    <a:lnTo>
                      <a:pt x="90919" y="33731"/>
                    </a:lnTo>
                    <a:lnTo>
                      <a:pt x="96164" y="31102"/>
                    </a:lnTo>
                    <a:lnTo>
                      <a:pt x="96296" y="30568"/>
                    </a:lnTo>
                    <a:lnTo>
                      <a:pt x="90373" y="30568"/>
                    </a:lnTo>
                    <a:lnTo>
                      <a:pt x="89179" y="30518"/>
                    </a:lnTo>
                    <a:lnTo>
                      <a:pt x="87600" y="29845"/>
                    </a:lnTo>
                    <a:lnTo>
                      <a:pt x="77812" y="26174"/>
                    </a:lnTo>
                    <a:lnTo>
                      <a:pt x="78029" y="17399"/>
                    </a:lnTo>
                    <a:lnTo>
                      <a:pt x="78041" y="14782"/>
                    </a:lnTo>
                    <a:lnTo>
                      <a:pt x="78892" y="11836"/>
                    </a:lnTo>
                    <a:lnTo>
                      <a:pt x="78730" y="11658"/>
                    </a:lnTo>
                    <a:close/>
                  </a:path>
                  <a:path w="99694" h="56515">
                    <a:moveTo>
                      <a:pt x="96856" y="17424"/>
                    </a:moveTo>
                    <a:lnTo>
                      <a:pt x="91503" y="17424"/>
                    </a:lnTo>
                    <a:lnTo>
                      <a:pt x="92990" y="17729"/>
                    </a:lnTo>
                    <a:lnTo>
                      <a:pt x="95453" y="20497"/>
                    </a:lnTo>
                    <a:lnTo>
                      <a:pt x="94825" y="23926"/>
                    </a:lnTo>
                    <a:lnTo>
                      <a:pt x="94699" y="24523"/>
                    </a:lnTo>
                    <a:lnTo>
                      <a:pt x="94340" y="25717"/>
                    </a:lnTo>
                    <a:lnTo>
                      <a:pt x="94094" y="26708"/>
                    </a:lnTo>
                    <a:lnTo>
                      <a:pt x="93141" y="29184"/>
                    </a:lnTo>
                    <a:lnTo>
                      <a:pt x="90373" y="30568"/>
                    </a:lnTo>
                    <a:lnTo>
                      <a:pt x="96296" y="30568"/>
                    </a:lnTo>
                    <a:lnTo>
                      <a:pt x="97291" y="26555"/>
                    </a:lnTo>
                    <a:lnTo>
                      <a:pt x="99161" y="20078"/>
                    </a:lnTo>
                    <a:lnTo>
                      <a:pt x="96856" y="17424"/>
                    </a:lnTo>
                    <a:close/>
                  </a:path>
                  <a:path w="99694" h="56515">
                    <a:moveTo>
                      <a:pt x="52053" y="28244"/>
                    </a:moveTo>
                    <a:lnTo>
                      <a:pt x="51625" y="28244"/>
                    </a:lnTo>
                    <a:lnTo>
                      <a:pt x="51274" y="29184"/>
                    </a:lnTo>
                    <a:lnTo>
                      <a:pt x="50863" y="30530"/>
                    </a:lnTo>
                    <a:lnTo>
                      <a:pt x="52053" y="28244"/>
                    </a:lnTo>
                    <a:close/>
                  </a:path>
                  <a:path w="99694" h="56515">
                    <a:moveTo>
                      <a:pt x="92151" y="14211"/>
                    </a:moveTo>
                    <a:lnTo>
                      <a:pt x="88836" y="14719"/>
                    </a:lnTo>
                    <a:lnTo>
                      <a:pt x="88260" y="14871"/>
                    </a:lnTo>
                    <a:lnTo>
                      <a:pt x="85839" y="15595"/>
                    </a:lnTo>
                    <a:lnTo>
                      <a:pt x="84099" y="17399"/>
                    </a:lnTo>
                    <a:lnTo>
                      <a:pt x="80429" y="17945"/>
                    </a:lnTo>
                    <a:lnTo>
                      <a:pt x="78358" y="18110"/>
                    </a:lnTo>
                    <a:lnTo>
                      <a:pt x="78930" y="21450"/>
                    </a:lnTo>
                    <a:lnTo>
                      <a:pt x="80340" y="23926"/>
                    </a:lnTo>
                    <a:lnTo>
                      <a:pt x="81902" y="25717"/>
                    </a:lnTo>
                    <a:lnTo>
                      <a:pt x="85940" y="25349"/>
                    </a:lnTo>
                    <a:lnTo>
                      <a:pt x="85636" y="25044"/>
                    </a:lnTo>
                    <a:lnTo>
                      <a:pt x="85229" y="24523"/>
                    </a:lnTo>
                    <a:lnTo>
                      <a:pt x="86296" y="23850"/>
                    </a:lnTo>
                    <a:lnTo>
                      <a:pt x="85483" y="22580"/>
                    </a:lnTo>
                    <a:lnTo>
                      <a:pt x="85255" y="21513"/>
                    </a:lnTo>
                    <a:lnTo>
                      <a:pt x="86220" y="18986"/>
                    </a:lnTo>
                    <a:lnTo>
                      <a:pt x="88711" y="17945"/>
                    </a:lnTo>
                    <a:lnTo>
                      <a:pt x="89347" y="17767"/>
                    </a:lnTo>
                    <a:lnTo>
                      <a:pt x="91503" y="17424"/>
                    </a:lnTo>
                    <a:lnTo>
                      <a:pt x="96856" y="17424"/>
                    </a:lnTo>
                    <a:lnTo>
                      <a:pt x="94640" y="14871"/>
                    </a:lnTo>
                    <a:lnTo>
                      <a:pt x="92151" y="14211"/>
                    </a:lnTo>
                    <a:close/>
                  </a:path>
                  <a:path w="99694" h="56515">
                    <a:moveTo>
                      <a:pt x="78099" y="14581"/>
                    </a:moveTo>
                    <a:lnTo>
                      <a:pt x="78041" y="14782"/>
                    </a:lnTo>
                    <a:lnTo>
                      <a:pt x="78099" y="14581"/>
                    </a:lnTo>
                    <a:close/>
                  </a:path>
                  <a:path w="99694" h="56515">
                    <a:moveTo>
                      <a:pt x="78162" y="14363"/>
                    </a:moveTo>
                    <a:lnTo>
                      <a:pt x="78099" y="14581"/>
                    </a:lnTo>
                    <a:lnTo>
                      <a:pt x="78162" y="14363"/>
                    </a:lnTo>
                    <a:close/>
                  </a:path>
                  <a:path w="99694" h="56515">
                    <a:moveTo>
                      <a:pt x="74282" y="8432"/>
                    </a:moveTo>
                    <a:lnTo>
                      <a:pt x="71843" y="8953"/>
                    </a:lnTo>
                    <a:lnTo>
                      <a:pt x="71259" y="9042"/>
                    </a:lnTo>
                    <a:lnTo>
                      <a:pt x="70281" y="9258"/>
                    </a:lnTo>
                    <a:lnTo>
                      <a:pt x="76551" y="9258"/>
                    </a:lnTo>
                    <a:lnTo>
                      <a:pt x="76136" y="8801"/>
                    </a:lnTo>
                    <a:lnTo>
                      <a:pt x="74282" y="8432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1">
                <a:extLst>
                  <a:ext uri="{FF2B5EF4-FFF2-40B4-BE49-F238E27FC236}">
                    <a16:creationId xmlns:a16="http://schemas.microsoft.com/office/drawing/2014/main" xmlns="" id="{915A6ABD-70E6-4B8C-AF7E-51148F1AA61C}"/>
                  </a:ext>
                </a:extLst>
              </p:cNvPr>
              <p:cNvSpPr/>
              <p:nvPr/>
            </p:nvSpPr>
            <p:spPr>
              <a:xfrm>
                <a:off x="2700616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8966" y="15722"/>
                    </a:moveTo>
                    <a:lnTo>
                      <a:pt x="8382" y="15595"/>
                    </a:lnTo>
                    <a:lnTo>
                      <a:pt x="7785" y="15405"/>
                    </a:lnTo>
                    <a:lnTo>
                      <a:pt x="7162" y="15138"/>
                    </a:lnTo>
                    <a:lnTo>
                      <a:pt x="3251" y="13703"/>
                    </a:lnTo>
                    <a:lnTo>
                      <a:pt x="0" y="9829"/>
                    </a:lnTo>
                    <a:lnTo>
                      <a:pt x="1612" y="11950"/>
                    </a:lnTo>
                    <a:lnTo>
                      <a:pt x="5067" y="15773"/>
                    </a:lnTo>
                    <a:lnTo>
                      <a:pt x="8966" y="15722"/>
                    </a:lnTo>
                    <a:close/>
                  </a:path>
                  <a:path w="16510" h="15875">
                    <a:moveTo>
                      <a:pt x="16040" y="3187"/>
                    </a:moveTo>
                    <a:lnTo>
                      <a:pt x="11963" y="0"/>
                    </a:lnTo>
                    <a:lnTo>
                      <a:pt x="11036" y="12"/>
                    </a:lnTo>
                    <a:lnTo>
                      <a:pt x="9982" y="177"/>
                    </a:lnTo>
                    <a:lnTo>
                      <a:pt x="9258" y="393"/>
                    </a:lnTo>
                    <a:lnTo>
                      <a:pt x="6858" y="1397"/>
                    </a:lnTo>
                    <a:lnTo>
                      <a:pt x="5892" y="3924"/>
                    </a:lnTo>
                    <a:lnTo>
                      <a:pt x="6121" y="4991"/>
                    </a:lnTo>
                    <a:lnTo>
                      <a:pt x="6934" y="6261"/>
                    </a:lnTo>
                    <a:lnTo>
                      <a:pt x="5359" y="7264"/>
                    </a:lnTo>
                    <a:lnTo>
                      <a:pt x="5638" y="7632"/>
                    </a:lnTo>
                    <a:lnTo>
                      <a:pt x="4584" y="7759"/>
                    </a:lnTo>
                    <a:lnTo>
                      <a:pt x="4343" y="7912"/>
                    </a:lnTo>
                    <a:lnTo>
                      <a:pt x="2451" y="8026"/>
                    </a:lnTo>
                    <a:lnTo>
                      <a:pt x="5041" y="11061"/>
                    </a:lnTo>
                    <a:lnTo>
                      <a:pt x="8077" y="12192"/>
                    </a:lnTo>
                    <a:lnTo>
                      <a:pt x="9715" y="12890"/>
                    </a:lnTo>
                    <a:lnTo>
                      <a:pt x="10998" y="12979"/>
                    </a:lnTo>
                    <a:lnTo>
                      <a:pt x="13779" y="11595"/>
                    </a:lnTo>
                    <a:lnTo>
                      <a:pt x="14732" y="9118"/>
                    </a:lnTo>
                    <a:lnTo>
                      <a:pt x="15354" y="6858"/>
                    </a:lnTo>
                    <a:lnTo>
                      <a:pt x="16040" y="3187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9" name="object 12">
                <a:extLst>
                  <a:ext uri="{FF2B5EF4-FFF2-40B4-BE49-F238E27FC236}">
                    <a16:creationId xmlns:a16="http://schemas.microsoft.com/office/drawing/2014/main" xmlns="" id="{716E3B84-7D7C-4C39-9292-F7F183A05AC9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772397" y="666851"/>
                <a:ext cx="12280" cy="12775"/>
              </a:xfrm>
              <a:prstGeom prst="rect">
                <a:avLst/>
              </a:prstGeom>
            </p:spPr>
          </p:pic>
          <p:pic>
            <p:nvPicPr>
              <p:cNvPr id="50" name="object 13">
                <a:extLst>
                  <a:ext uri="{FF2B5EF4-FFF2-40B4-BE49-F238E27FC236}">
                    <a16:creationId xmlns:a16="http://schemas.microsoft.com/office/drawing/2014/main" xmlns="" id="{762DFBDA-60DF-487B-A089-1636AE7749B7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09644" y="610693"/>
                <a:ext cx="239269" cy="557584"/>
              </a:xfrm>
              <a:prstGeom prst="rect">
                <a:avLst/>
              </a:prstGeom>
            </p:spPr>
          </p:pic>
          <p:sp>
            <p:nvSpPr>
              <p:cNvPr id="51" name="object 14">
                <a:extLst>
                  <a:ext uri="{FF2B5EF4-FFF2-40B4-BE49-F238E27FC236}">
                    <a16:creationId xmlns:a16="http://schemas.microsoft.com/office/drawing/2014/main" xmlns="" id="{616F04A5-0F09-48CA-8093-1EE54A558B55}"/>
                  </a:ext>
                </a:extLst>
              </p:cNvPr>
              <p:cNvSpPr/>
              <p:nvPr/>
            </p:nvSpPr>
            <p:spPr>
              <a:xfrm>
                <a:off x="2548255" y="1092783"/>
                <a:ext cx="138430" cy="107314"/>
              </a:xfrm>
              <a:custGeom>
                <a:avLst/>
                <a:gdLst/>
                <a:ahLst/>
                <a:cxnLst/>
                <a:rect l="l" t="t" r="r" b="b"/>
                <a:pathLst>
                  <a:path w="138430" h="107315">
                    <a:moveTo>
                      <a:pt x="39662" y="65532"/>
                    </a:moveTo>
                    <a:lnTo>
                      <a:pt x="39408" y="65633"/>
                    </a:lnTo>
                    <a:lnTo>
                      <a:pt x="39662" y="65532"/>
                    </a:lnTo>
                    <a:close/>
                  </a:path>
                  <a:path w="138430" h="107315">
                    <a:moveTo>
                      <a:pt x="94475" y="99415"/>
                    </a:moveTo>
                    <a:lnTo>
                      <a:pt x="94005" y="96596"/>
                    </a:lnTo>
                    <a:lnTo>
                      <a:pt x="82740" y="91719"/>
                    </a:lnTo>
                    <a:lnTo>
                      <a:pt x="74968" y="87261"/>
                    </a:lnTo>
                    <a:lnTo>
                      <a:pt x="70472" y="84010"/>
                    </a:lnTo>
                    <a:lnTo>
                      <a:pt x="69011" y="82753"/>
                    </a:lnTo>
                    <a:lnTo>
                      <a:pt x="61239" y="77101"/>
                    </a:lnTo>
                    <a:lnTo>
                      <a:pt x="60363" y="76466"/>
                    </a:lnTo>
                    <a:lnTo>
                      <a:pt x="54394" y="77101"/>
                    </a:lnTo>
                    <a:lnTo>
                      <a:pt x="51752" y="76047"/>
                    </a:lnTo>
                    <a:lnTo>
                      <a:pt x="49504" y="74803"/>
                    </a:lnTo>
                    <a:lnTo>
                      <a:pt x="47599" y="73482"/>
                    </a:lnTo>
                    <a:lnTo>
                      <a:pt x="32804" y="73406"/>
                    </a:lnTo>
                    <a:lnTo>
                      <a:pt x="20218" y="70878"/>
                    </a:lnTo>
                    <a:lnTo>
                      <a:pt x="15544" y="69278"/>
                    </a:lnTo>
                    <a:lnTo>
                      <a:pt x="11468" y="67894"/>
                    </a:lnTo>
                    <a:lnTo>
                      <a:pt x="8191" y="66446"/>
                    </a:lnTo>
                    <a:lnTo>
                      <a:pt x="4267" y="69278"/>
                    </a:lnTo>
                    <a:lnTo>
                      <a:pt x="12" y="67945"/>
                    </a:lnTo>
                    <a:lnTo>
                      <a:pt x="11633" y="76936"/>
                    </a:lnTo>
                    <a:lnTo>
                      <a:pt x="22161" y="78193"/>
                    </a:lnTo>
                    <a:lnTo>
                      <a:pt x="34429" y="82448"/>
                    </a:lnTo>
                    <a:lnTo>
                      <a:pt x="39611" y="94386"/>
                    </a:lnTo>
                    <a:lnTo>
                      <a:pt x="47320" y="106972"/>
                    </a:lnTo>
                    <a:lnTo>
                      <a:pt x="52349" y="104927"/>
                    </a:lnTo>
                    <a:lnTo>
                      <a:pt x="64465" y="101612"/>
                    </a:lnTo>
                    <a:lnTo>
                      <a:pt x="74422" y="99987"/>
                    </a:lnTo>
                    <a:lnTo>
                      <a:pt x="81153" y="99466"/>
                    </a:lnTo>
                    <a:lnTo>
                      <a:pt x="83629" y="99415"/>
                    </a:lnTo>
                    <a:lnTo>
                      <a:pt x="94475" y="99415"/>
                    </a:lnTo>
                    <a:close/>
                  </a:path>
                  <a:path w="138430" h="107315">
                    <a:moveTo>
                      <a:pt x="109677" y="21996"/>
                    </a:moveTo>
                    <a:lnTo>
                      <a:pt x="108851" y="18707"/>
                    </a:lnTo>
                    <a:lnTo>
                      <a:pt x="108254" y="16344"/>
                    </a:lnTo>
                    <a:lnTo>
                      <a:pt x="102768" y="14528"/>
                    </a:lnTo>
                    <a:lnTo>
                      <a:pt x="105422" y="4635"/>
                    </a:lnTo>
                    <a:lnTo>
                      <a:pt x="106667" y="0"/>
                    </a:lnTo>
                    <a:lnTo>
                      <a:pt x="96037" y="4635"/>
                    </a:lnTo>
                    <a:lnTo>
                      <a:pt x="93891" y="4584"/>
                    </a:lnTo>
                    <a:lnTo>
                      <a:pt x="89776" y="5372"/>
                    </a:lnTo>
                    <a:lnTo>
                      <a:pt x="87172" y="8394"/>
                    </a:lnTo>
                    <a:lnTo>
                      <a:pt x="89395" y="14528"/>
                    </a:lnTo>
                    <a:lnTo>
                      <a:pt x="89496" y="16344"/>
                    </a:lnTo>
                    <a:lnTo>
                      <a:pt x="89141" y="22644"/>
                    </a:lnTo>
                    <a:lnTo>
                      <a:pt x="98628" y="18707"/>
                    </a:lnTo>
                    <a:lnTo>
                      <a:pt x="102501" y="19710"/>
                    </a:lnTo>
                    <a:lnTo>
                      <a:pt x="104368" y="22707"/>
                    </a:lnTo>
                    <a:lnTo>
                      <a:pt x="106311" y="22009"/>
                    </a:lnTo>
                    <a:lnTo>
                      <a:pt x="109677" y="21996"/>
                    </a:lnTo>
                    <a:close/>
                  </a:path>
                  <a:path w="138430" h="107315">
                    <a:moveTo>
                      <a:pt x="138023" y="59182"/>
                    </a:moveTo>
                    <a:lnTo>
                      <a:pt x="126695" y="59499"/>
                    </a:lnTo>
                    <a:lnTo>
                      <a:pt x="125907" y="51371"/>
                    </a:lnTo>
                    <a:lnTo>
                      <a:pt x="119138" y="47904"/>
                    </a:lnTo>
                    <a:lnTo>
                      <a:pt x="113474" y="47396"/>
                    </a:lnTo>
                    <a:lnTo>
                      <a:pt x="111379" y="47218"/>
                    </a:lnTo>
                    <a:lnTo>
                      <a:pt x="107683" y="47396"/>
                    </a:lnTo>
                    <a:lnTo>
                      <a:pt x="107759" y="42214"/>
                    </a:lnTo>
                    <a:lnTo>
                      <a:pt x="107835" y="37807"/>
                    </a:lnTo>
                    <a:lnTo>
                      <a:pt x="98717" y="37807"/>
                    </a:lnTo>
                    <a:lnTo>
                      <a:pt x="94627" y="37338"/>
                    </a:lnTo>
                    <a:lnTo>
                      <a:pt x="90385" y="39535"/>
                    </a:lnTo>
                    <a:lnTo>
                      <a:pt x="87033" y="42214"/>
                    </a:lnTo>
                    <a:lnTo>
                      <a:pt x="82575" y="40208"/>
                    </a:lnTo>
                    <a:lnTo>
                      <a:pt x="80276" y="38836"/>
                    </a:lnTo>
                    <a:lnTo>
                      <a:pt x="78841" y="41262"/>
                    </a:lnTo>
                    <a:lnTo>
                      <a:pt x="76708" y="43853"/>
                    </a:lnTo>
                    <a:lnTo>
                      <a:pt x="73609" y="45605"/>
                    </a:lnTo>
                    <a:lnTo>
                      <a:pt x="64338" y="51435"/>
                    </a:lnTo>
                    <a:lnTo>
                      <a:pt x="63500" y="59499"/>
                    </a:lnTo>
                    <a:lnTo>
                      <a:pt x="63385" y="63042"/>
                    </a:lnTo>
                    <a:lnTo>
                      <a:pt x="63207" y="64033"/>
                    </a:lnTo>
                    <a:lnTo>
                      <a:pt x="66306" y="67449"/>
                    </a:lnTo>
                    <a:lnTo>
                      <a:pt x="70421" y="66725"/>
                    </a:lnTo>
                    <a:lnTo>
                      <a:pt x="70789" y="78308"/>
                    </a:lnTo>
                    <a:lnTo>
                      <a:pt x="74663" y="83375"/>
                    </a:lnTo>
                    <a:lnTo>
                      <a:pt x="79121" y="84531"/>
                    </a:lnTo>
                    <a:lnTo>
                      <a:pt x="81267" y="84340"/>
                    </a:lnTo>
                    <a:lnTo>
                      <a:pt x="91948" y="93345"/>
                    </a:lnTo>
                    <a:lnTo>
                      <a:pt x="99225" y="93992"/>
                    </a:lnTo>
                    <a:lnTo>
                      <a:pt x="103365" y="90957"/>
                    </a:lnTo>
                    <a:lnTo>
                      <a:pt x="104686" y="88900"/>
                    </a:lnTo>
                    <a:lnTo>
                      <a:pt x="105943" y="84645"/>
                    </a:lnTo>
                    <a:lnTo>
                      <a:pt x="105638" y="84340"/>
                    </a:lnTo>
                    <a:lnTo>
                      <a:pt x="102958" y="81661"/>
                    </a:lnTo>
                    <a:lnTo>
                      <a:pt x="112077" y="81826"/>
                    </a:lnTo>
                    <a:lnTo>
                      <a:pt x="112141" y="81661"/>
                    </a:lnTo>
                    <a:lnTo>
                      <a:pt x="114122" y="76949"/>
                    </a:lnTo>
                    <a:lnTo>
                      <a:pt x="128663" y="77444"/>
                    </a:lnTo>
                    <a:lnTo>
                      <a:pt x="129641" y="76949"/>
                    </a:lnTo>
                    <a:lnTo>
                      <a:pt x="135686" y="73926"/>
                    </a:lnTo>
                    <a:lnTo>
                      <a:pt x="137896" y="69519"/>
                    </a:lnTo>
                    <a:lnTo>
                      <a:pt x="138010" y="67449"/>
                    </a:lnTo>
                    <a:lnTo>
                      <a:pt x="138023" y="66725"/>
                    </a:lnTo>
                    <a:lnTo>
                      <a:pt x="138023" y="59499"/>
                    </a:lnTo>
                    <a:lnTo>
                      <a:pt x="138023" y="59182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15">
                <a:extLst>
                  <a:ext uri="{FF2B5EF4-FFF2-40B4-BE49-F238E27FC236}">
                    <a16:creationId xmlns:a16="http://schemas.microsoft.com/office/drawing/2014/main" xmlns="" id="{3A444E9C-404F-4942-9FB3-B030ADF64DCF}"/>
                  </a:ext>
                </a:extLst>
              </p:cNvPr>
              <p:cNvSpPr/>
              <p:nvPr/>
            </p:nvSpPr>
            <p:spPr>
              <a:xfrm>
                <a:off x="2553347" y="1096479"/>
                <a:ext cx="156210" cy="9779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97790">
                    <a:moveTo>
                      <a:pt x="78854" y="91643"/>
                    </a:moveTo>
                    <a:lnTo>
                      <a:pt x="49771" y="78752"/>
                    </a:lnTo>
                    <a:lnTo>
                      <a:pt x="42240" y="73647"/>
                    </a:lnTo>
                    <a:lnTo>
                      <a:pt x="35814" y="71120"/>
                    </a:lnTo>
                    <a:lnTo>
                      <a:pt x="32969" y="70129"/>
                    </a:lnTo>
                    <a:lnTo>
                      <a:pt x="24599" y="69786"/>
                    </a:lnTo>
                    <a:lnTo>
                      <a:pt x="17018" y="67894"/>
                    </a:lnTo>
                    <a:lnTo>
                      <a:pt x="11595" y="66103"/>
                    </a:lnTo>
                    <a:lnTo>
                      <a:pt x="8102" y="65239"/>
                    </a:lnTo>
                    <a:lnTo>
                      <a:pt x="4826" y="64071"/>
                    </a:lnTo>
                    <a:lnTo>
                      <a:pt x="2476" y="63157"/>
                    </a:lnTo>
                    <a:lnTo>
                      <a:pt x="1930" y="63461"/>
                    </a:lnTo>
                    <a:lnTo>
                      <a:pt x="1066" y="63893"/>
                    </a:lnTo>
                    <a:lnTo>
                      <a:pt x="0" y="64211"/>
                    </a:lnTo>
                    <a:lnTo>
                      <a:pt x="11811" y="69748"/>
                    </a:lnTo>
                    <a:lnTo>
                      <a:pt x="21640" y="70739"/>
                    </a:lnTo>
                    <a:lnTo>
                      <a:pt x="33274" y="75450"/>
                    </a:lnTo>
                    <a:lnTo>
                      <a:pt x="42075" y="95567"/>
                    </a:lnTo>
                    <a:lnTo>
                      <a:pt x="45212" y="97777"/>
                    </a:lnTo>
                    <a:lnTo>
                      <a:pt x="42227" y="86931"/>
                    </a:lnTo>
                    <a:lnTo>
                      <a:pt x="48996" y="87083"/>
                    </a:lnTo>
                    <a:lnTo>
                      <a:pt x="61087" y="88265"/>
                    </a:lnTo>
                    <a:lnTo>
                      <a:pt x="70523" y="89776"/>
                    </a:lnTo>
                    <a:lnTo>
                      <a:pt x="76657" y="91084"/>
                    </a:lnTo>
                    <a:lnTo>
                      <a:pt x="78854" y="91643"/>
                    </a:lnTo>
                    <a:close/>
                  </a:path>
                  <a:path w="156210" h="97790">
                    <a:moveTo>
                      <a:pt x="95986" y="101"/>
                    </a:moveTo>
                    <a:lnTo>
                      <a:pt x="91859" y="1778"/>
                    </a:lnTo>
                    <a:lnTo>
                      <a:pt x="91109" y="7988"/>
                    </a:lnTo>
                    <a:lnTo>
                      <a:pt x="87045" y="10807"/>
                    </a:lnTo>
                    <a:lnTo>
                      <a:pt x="84747" y="15354"/>
                    </a:lnTo>
                    <a:lnTo>
                      <a:pt x="90576" y="13589"/>
                    </a:lnTo>
                    <a:lnTo>
                      <a:pt x="94043" y="12636"/>
                    </a:lnTo>
                    <a:lnTo>
                      <a:pt x="95758" y="5778"/>
                    </a:lnTo>
                    <a:lnTo>
                      <a:pt x="95986" y="101"/>
                    </a:lnTo>
                    <a:close/>
                  </a:path>
                  <a:path w="156210" h="97790">
                    <a:moveTo>
                      <a:pt x="99593" y="85204"/>
                    </a:moveTo>
                    <a:lnTo>
                      <a:pt x="93624" y="81432"/>
                    </a:lnTo>
                    <a:lnTo>
                      <a:pt x="87020" y="75768"/>
                    </a:lnTo>
                    <a:lnTo>
                      <a:pt x="82308" y="74510"/>
                    </a:lnTo>
                    <a:lnTo>
                      <a:pt x="85445" y="87718"/>
                    </a:lnTo>
                    <a:lnTo>
                      <a:pt x="94564" y="86779"/>
                    </a:lnTo>
                    <a:lnTo>
                      <a:pt x="99593" y="85204"/>
                    </a:lnTo>
                    <a:close/>
                  </a:path>
                  <a:path w="156210" h="97790">
                    <a:moveTo>
                      <a:pt x="112306" y="22301"/>
                    </a:moveTo>
                    <a:lnTo>
                      <a:pt x="82550" y="22301"/>
                    </a:lnTo>
                    <a:lnTo>
                      <a:pt x="76695" y="22301"/>
                    </a:lnTo>
                    <a:lnTo>
                      <a:pt x="77609" y="23774"/>
                    </a:lnTo>
                    <a:lnTo>
                      <a:pt x="78193" y="25412"/>
                    </a:lnTo>
                    <a:lnTo>
                      <a:pt x="78117" y="27076"/>
                    </a:lnTo>
                    <a:lnTo>
                      <a:pt x="101257" y="24536"/>
                    </a:lnTo>
                    <a:lnTo>
                      <a:pt x="112306" y="22301"/>
                    </a:lnTo>
                    <a:close/>
                  </a:path>
                  <a:path w="156210" h="97790">
                    <a:moveTo>
                      <a:pt x="129463" y="61785"/>
                    </a:moveTo>
                    <a:lnTo>
                      <a:pt x="127101" y="55816"/>
                    </a:lnTo>
                    <a:lnTo>
                      <a:pt x="121132" y="58166"/>
                    </a:lnTo>
                    <a:lnTo>
                      <a:pt x="126949" y="60680"/>
                    </a:lnTo>
                    <a:lnTo>
                      <a:pt x="125539" y="63982"/>
                    </a:lnTo>
                    <a:lnTo>
                      <a:pt x="85356" y="51854"/>
                    </a:lnTo>
                    <a:lnTo>
                      <a:pt x="84442" y="51092"/>
                    </a:lnTo>
                    <a:lnTo>
                      <a:pt x="83870" y="50622"/>
                    </a:lnTo>
                    <a:lnTo>
                      <a:pt x="74917" y="44335"/>
                    </a:lnTo>
                    <a:lnTo>
                      <a:pt x="70662" y="40881"/>
                    </a:lnTo>
                    <a:lnTo>
                      <a:pt x="85293" y="39928"/>
                    </a:lnTo>
                    <a:lnTo>
                      <a:pt x="94881" y="42608"/>
                    </a:lnTo>
                    <a:lnTo>
                      <a:pt x="87490" y="44335"/>
                    </a:lnTo>
                    <a:lnTo>
                      <a:pt x="86080" y="47790"/>
                    </a:lnTo>
                    <a:lnTo>
                      <a:pt x="88747" y="51092"/>
                    </a:lnTo>
                    <a:lnTo>
                      <a:pt x="92202" y="52197"/>
                    </a:lnTo>
                    <a:lnTo>
                      <a:pt x="104787" y="47485"/>
                    </a:lnTo>
                    <a:lnTo>
                      <a:pt x="113271" y="51092"/>
                    </a:lnTo>
                    <a:lnTo>
                      <a:pt x="107454" y="57696"/>
                    </a:lnTo>
                    <a:lnTo>
                      <a:pt x="100063" y="57543"/>
                    </a:lnTo>
                    <a:lnTo>
                      <a:pt x="113118" y="59893"/>
                    </a:lnTo>
                    <a:lnTo>
                      <a:pt x="116420" y="57696"/>
                    </a:lnTo>
                    <a:lnTo>
                      <a:pt x="119710" y="55499"/>
                    </a:lnTo>
                    <a:lnTo>
                      <a:pt x="126479" y="50622"/>
                    </a:lnTo>
                    <a:lnTo>
                      <a:pt x="118160" y="47485"/>
                    </a:lnTo>
                    <a:lnTo>
                      <a:pt x="115633" y="46532"/>
                    </a:lnTo>
                    <a:lnTo>
                      <a:pt x="115112" y="46380"/>
                    </a:lnTo>
                    <a:lnTo>
                      <a:pt x="103835" y="43078"/>
                    </a:lnTo>
                    <a:lnTo>
                      <a:pt x="99745" y="46380"/>
                    </a:lnTo>
                    <a:lnTo>
                      <a:pt x="102425" y="40246"/>
                    </a:lnTo>
                    <a:lnTo>
                      <a:pt x="101866" y="39928"/>
                    </a:lnTo>
                    <a:lnTo>
                      <a:pt x="101473" y="39700"/>
                    </a:lnTo>
                    <a:lnTo>
                      <a:pt x="95821" y="36474"/>
                    </a:lnTo>
                    <a:lnTo>
                      <a:pt x="86855" y="35534"/>
                    </a:lnTo>
                    <a:lnTo>
                      <a:pt x="82613" y="38366"/>
                    </a:lnTo>
                    <a:lnTo>
                      <a:pt x="78689" y="39700"/>
                    </a:lnTo>
                    <a:lnTo>
                      <a:pt x="75552" y="38773"/>
                    </a:lnTo>
                    <a:lnTo>
                      <a:pt x="73482" y="37604"/>
                    </a:lnTo>
                    <a:lnTo>
                      <a:pt x="72199" y="39217"/>
                    </a:lnTo>
                    <a:lnTo>
                      <a:pt x="70561" y="40754"/>
                    </a:lnTo>
                    <a:lnTo>
                      <a:pt x="68503" y="41922"/>
                    </a:lnTo>
                    <a:lnTo>
                      <a:pt x="68199" y="42113"/>
                    </a:lnTo>
                    <a:lnTo>
                      <a:pt x="67703" y="42481"/>
                    </a:lnTo>
                    <a:lnTo>
                      <a:pt x="68046" y="44577"/>
                    </a:lnTo>
                    <a:lnTo>
                      <a:pt x="66890" y="46532"/>
                    </a:lnTo>
                    <a:lnTo>
                      <a:pt x="65163" y="51257"/>
                    </a:lnTo>
                    <a:lnTo>
                      <a:pt x="72555" y="51092"/>
                    </a:lnTo>
                    <a:lnTo>
                      <a:pt x="72402" y="63792"/>
                    </a:lnTo>
                    <a:lnTo>
                      <a:pt x="70040" y="61302"/>
                    </a:lnTo>
                    <a:lnTo>
                      <a:pt x="69405" y="71043"/>
                    </a:lnTo>
                    <a:lnTo>
                      <a:pt x="72872" y="76390"/>
                    </a:lnTo>
                    <a:lnTo>
                      <a:pt x="77901" y="82054"/>
                    </a:lnTo>
                    <a:lnTo>
                      <a:pt x="77266" y="75768"/>
                    </a:lnTo>
                    <a:lnTo>
                      <a:pt x="76327" y="67906"/>
                    </a:lnTo>
                    <a:lnTo>
                      <a:pt x="72580" y="63995"/>
                    </a:lnTo>
                    <a:lnTo>
                      <a:pt x="89535" y="64147"/>
                    </a:lnTo>
                    <a:lnTo>
                      <a:pt x="94665" y="71018"/>
                    </a:lnTo>
                    <a:lnTo>
                      <a:pt x="101193" y="72351"/>
                    </a:lnTo>
                    <a:lnTo>
                      <a:pt x="106845" y="71018"/>
                    </a:lnTo>
                    <a:lnTo>
                      <a:pt x="109181" y="69964"/>
                    </a:lnTo>
                    <a:lnTo>
                      <a:pt x="122110" y="71069"/>
                    </a:lnTo>
                    <a:lnTo>
                      <a:pt x="124218" y="69964"/>
                    </a:lnTo>
                    <a:lnTo>
                      <a:pt x="126949" y="68541"/>
                    </a:lnTo>
                    <a:lnTo>
                      <a:pt x="127990" y="67983"/>
                    </a:lnTo>
                    <a:lnTo>
                      <a:pt x="129438" y="64147"/>
                    </a:lnTo>
                    <a:lnTo>
                      <a:pt x="129463" y="61785"/>
                    </a:lnTo>
                    <a:close/>
                  </a:path>
                  <a:path w="156210" h="97790">
                    <a:moveTo>
                      <a:pt x="155714" y="5283"/>
                    </a:moveTo>
                    <a:lnTo>
                      <a:pt x="155232" y="0"/>
                    </a:lnTo>
                    <a:lnTo>
                      <a:pt x="137668" y="9588"/>
                    </a:lnTo>
                    <a:lnTo>
                      <a:pt x="120777" y="15976"/>
                    </a:lnTo>
                    <a:lnTo>
                      <a:pt x="86080" y="22212"/>
                    </a:lnTo>
                    <a:lnTo>
                      <a:pt x="112712" y="22212"/>
                    </a:lnTo>
                    <a:lnTo>
                      <a:pt x="120230" y="20688"/>
                    </a:lnTo>
                    <a:lnTo>
                      <a:pt x="133070" y="17183"/>
                    </a:lnTo>
                    <a:lnTo>
                      <a:pt x="137795" y="15646"/>
                    </a:lnTo>
                    <a:lnTo>
                      <a:pt x="155714" y="5283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3" name="object 16">
                <a:extLst>
                  <a:ext uri="{FF2B5EF4-FFF2-40B4-BE49-F238E27FC236}">
                    <a16:creationId xmlns:a16="http://schemas.microsoft.com/office/drawing/2014/main" xmlns="" id="{ACA3613A-4870-445F-9198-3BD9A6FFBE8A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73959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54" name="object 17">
                <a:extLst>
                  <a:ext uri="{FF2B5EF4-FFF2-40B4-BE49-F238E27FC236}">
                    <a16:creationId xmlns:a16="http://schemas.microsoft.com/office/drawing/2014/main" xmlns="" id="{AA30F9AA-B223-4492-B566-97671E01D72C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556455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55" name="object 18">
                <a:extLst>
                  <a:ext uri="{FF2B5EF4-FFF2-40B4-BE49-F238E27FC236}">
                    <a16:creationId xmlns:a16="http://schemas.microsoft.com/office/drawing/2014/main" xmlns="" id="{EBCF2FC5-7600-44EB-9EFF-128BFC53CC0F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565742" y="1137170"/>
                <a:ext cx="29248" cy="15773"/>
              </a:xfrm>
              <a:prstGeom prst="rect">
                <a:avLst/>
              </a:prstGeom>
            </p:spPr>
          </p:pic>
          <p:pic>
            <p:nvPicPr>
              <p:cNvPr id="56" name="object 19">
                <a:extLst>
                  <a:ext uri="{FF2B5EF4-FFF2-40B4-BE49-F238E27FC236}">
                    <a16:creationId xmlns:a16="http://schemas.microsoft.com/office/drawing/2014/main" xmlns="" id="{84C5C46C-8818-4658-90FD-BE40916AC24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543159" y="1040348"/>
                <a:ext cx="314471" cy="127342"/>
              </a:xfrm>
              <a:prstGeom prst="rect">
                <a:avLst/>
              </a:prstGeom>
            </p:spPr>
          </p:pic>
          <p:pic>
            <p:nvPicPr>
              <p:cNvPr id="57" name="object 20">
                <a:extLst>
                  <a:ext uri="{FF2B5EF4-FFF2-40B4-BE49-F238E27FC236}">
                    <a16:creationId xmlns:a16="http://schemas.microsoft.com/office/drawing/2014/main" xmlns="" id="{033C0EEB-EB44-4D27-8831-C01B8E3F79C6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433345" y="693369"/>
                <a:ext cx="33858" cy="6921"/>
              </a:xfrm>
              <a:prstGeom prst="rect">
                <a:avLst/>
              </a:prstGeom>
            </p:spPr>
          </p:pic>
          <p:sp>
            <p:nvSpPr>
              <p:cNvPr id="58" name="object 21">
                <a:extLst>
                  <a:ext uri="{FF2B5EF4-FFF2-40B4-BE49-F238E27FC236}">
                    <a16:creationId xmlns:a16="http://schemas.microsoft.com/office/drawing/2014/main" xmlns="" id="{F07E9770-407D-4072-8C41-D17B48104312}"/>
                  </a:ext>
                </a:extLst>
              </p:cNvPr>
              <p:cNvSpPr/>
              <p:nvPr/>
            </p:nvSpPr>
            <p:spPr>
              <a:xfrm>
                <a:off x="2375940" y="654591"/>
                <a:ext cx="37465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31750">
                    <a:moveTo>
                      <a:pt x="15100" y="0"/>
                    </a:moveTo>
                    <a:lnTo>
                      <a:pt x="14376" y="177"/>
                    </a:lnTo>
                    <a:lnTo>
                      <a:pt x="14040" y="533"/>
                    </a:lnTo>
                    <a:lnTo>
                      <a:pt x="13995" y="2082"/>
                    </a:lnTo>
                    <a:lnTo>
                      <a:pt x="14096" y="2387"/>
                    </a:lnTo>
                    <a:lnTo>
                      <a:pt x="14414" y="15824"/>
                    </a:lnTo>
                    <a:lnTo>
                      <a:pt x="4038" y="20459"/>
                    </a:lnTo>
                    <a:lnTo>
                      <a:pt x="1676" y="21399"/>
                    </a:lnTo>
                    <a:lnTo>
                      <a:pt x="419" y="21717"/>
                    </a:lnTo>
                    <a:lnTo>
                      <a:pt x="0" y="21755"/>
                    </a:lnTo>
                    <a:lnTo>
                      <a:pt x="2971" y="22898"/>
                    </a:lnTo>
                    <a:lnTo>
                      <a:pt x="11582" y="26377"/>
                    </a:lnTo>
                    <a:lnTo>
                      <a:pt x="18745" y="31203"/>
                    </a:lnTo>
                    <a:lnTo>
                      <a:pt x="29286" y="30454"/>
                    </a:lnTo>
                    <a:lnTo>
                      <a:pt x="36804" y="17792"/>
                    </a:lnTo>
                    <a:lnTo>
                      <a:pt x="37020" y="17500"/>
                    </a:lnTo>
                    <a:lnTo>
                      <a:pt x="37325" y="16992"/>
                    </a:lnTo>
                    <a:lnTo>
                      <a:pt x="35890" y="14020"/>
                    </a:lnTo>
                    <a:lnTo>
                      <a:pt x="35255" y="12192"/>
                    </a:lnTo>
                    <a:lnTo>
                      <a:pt x="35090" y="11798"/>
                    </a:lnTo>
                    <a:lnTo>
                      <a:pt x="29946" y="3937"/>
                    </a:lnTo>
                    <a:lnTo>
                      <a:pt x="21666" y="1346"/>
                    </a:lnTo>
                    <a:lnTo>
                      <a:pt x="18046" y="533"/>
                    </a:lnTo>
                    <a:lnTo>
                      <a:pt x="15100" y="0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22">
                <a:extLst>
                  <a:ext uri="{FF2B5EF4-FFF2-40B4-BE49-F238E27FC236}">
                    <a16:creationId xmlns:a16="http://schemas.microsoft.com/office/drawing/2014/main" xmlns="" id="{87638AD3-005B-4E47-A9EA-521DF58152FF}"/>
                  </a:ext>
                </a:extLst>
              </p:cNvPr>
              <p:cNvSpPr/>
              <p:nvPr/>
            </p:nvSpPr>
            <p:spPr>
              <a:xfrm>
                <a:off x="2365904" y="642910"/>
                <a:ext cx="99695" cy="56515"/>
              </a:xfrm>
              <a:custGeom>
                <a:avLst/>
                <a:gdLst/>
                <a:ahLst/>
                <a:cxnLst/>
                <a:rect l="l" t="t" r="r" b="b"/>
                <a:pathLst>
                  <a:path w="99694" h="56515">
                    <a:moveTo>
                      <a:pt x="74412" y="28244"/>
                    </a:moveTo>
                    <a:lnTo>
                      <a:pt x="47536" y="28244"/>
                    </a:lnTo>
                    <a:lnTo>
                      <a:pt x="48152" y="29870"/>
                    </a:lnTo>
                    <a:lnTo>
                      <a:pt x="48641" y="31584"/>
                    </a:lnTo>
                    <a:lnTo>
                      <a:pt x="70167" y="54635"/>
                    </a:lnTo>
                    <a:lnTo>
                      <a:pt x="73079" y="55276"/>
                    </a:lnTo>
                    <a:lnTo>
                      <a:pt x="80146" y="55954"/>
                    </a:lnTo>
                    <a:lnTo>
                      <a:pt x="89418" y="55077"/>
                    </a:lnTo>
                    <a:lnTo>
                      <a:pt x="94132" y="53149"/>
                    </a:lnTo>
                    <a:lnTo>
                      <a:pt x="81340" y="53136"/>
                    </a:lnTo>
                    <a:lnTo>
                      <a:pt x="76073" y="52565"/>
                    </a:lnTo>
                    <a:lnTo>
                      <a:pt x="90545" y="52565"/>
                    </a:lnTo>
                    <a:lnTo>
                      <a:pt x="96735" y="48933"/>
                    </a:lnTo>
                    <a:lnTo>
                      <a:pt x="91734" y="47757"/>
                    </a:lnTo>
                    <a:lnTo>
                      <a:pt x="84964" y="43786"/>
                    </a:lnTo>
                    <a:lnTo>
                      <a:pt x="77663" y="35381"/>
                    </a:lnTo>
                    <a:lnTo>
                      <a:pt x="74412" y="28244"/>
                    </a:lnTo>
                    <a:close/>
                  </a:path>
                  <a:path w="99694" h="56515">
                    <a:moveTo>
                      <a:pt x="69951" y="54597"/>
                    </a:moveTo>
                    <a:lnTo>
                      <a:pt x="70127" y="54635"/>
                    </a:lnTo>
                    <a:lnTo>
                      <a:pt x="69951" y="54597"/>
                    </a:lnTo>
                    <a:close/>
                  </a:path>
                  <a:path w="99694" h="56515">
                    <a:moveTo>
                      <a:pt x="97497" y="48475"/>
                    </a:moveTo>
                    <a:lnTo>
                      <a:pt x="90233" y="53098"/>
                    </a:lnTo>
                    <a:lnTo>
                      <a:pt x="81534" y="53149"/>
                    </a:lnTo>
                    <a:lnTo>
                      <a:pt x="94132" y="53149"/>
                    </a:lnTo>
                    <a:lnTo>
                      <a:pt x="99161" y="51092"/>
                    </a:lnTo>
                    <a:lnTo>
                      <a:pt x="98501" y="49987"/>
                    </a:lnTo>
                    <a:lnTo>
                      <a:pt x="98107" y="49390"/>
                    </a:lnTo>
                    <a:lnTo>
                      <a:pt x="98686" y="48996"/>
                    </a:lnTo>
                    <a:lnTo>
                      <a:pt x="97840" y="48983"/>
                    </a:lnTo>
                    <a:lnTo>
                      <a:pt x="97497" y="48475"/>
                    </a:lnTo>
                    <a:close/>
                  </a:path>
                  <a:path w="99694" h="56515">
                    <a:moveTo>
                      <a:pt x="81412" y="53136"/>
                    </a:moveTo>
                    <a:close/>
                  </a:path>
                  <a:path w="99694" h="56515">
                    <a:moveTo>
                      <a:pt x="90545" y="52565"/>
                    </a:moveTo>
                    <a:lnTo>
                      <a:pt x="76073" y="52565"/>
                    </a:lnTo>
                    <a:lnTo>
                      <a:pt x="81412" y="53136"/>
                    </a:lnTo>
                    <a:lnTo>
                      <a:pt x="89636" y="53098"/>
                    </a:lnTo>
                    <a:lnTo>
                      <a:pt x="90545" y="52565"/>
                    </a:lnTo>
                    <a:close/>
                  </a:path>
                  <a:path w="99694" h="56515">
                    <a:moveTo>
                      <a:pt x="98742" y="48958"/>
                    </a:moveTo>
                    <a:lnTo>
                      <a:pt x="98412" y="48996"/>
                    </a:lnTo>
                    <a:lnTo>
                      <a:pt x="98686" y="48996"/>
                    </a:lnTo>
                    <a:close/>
                  </a:path>
                  <a:path w="99694" h="56515">
                    <a:moveTo>
                      <a:pt x="7010" y="14211"/>
                    </a:moveTo>
                    <a:lnTo>
                      <a:pt x="4521" y="14871"/>
                    </a:lnTo>
                    <a:lnTo>
                      <a:pt x="0" y="20078"/>
                    </a:lnTo>
                    <a:lnTo>
                      <a:pt x="1911" y="26708"/>
                    </a:lnTo>
                    <a:lnTo>
                      <a:pt x="2997" y="31102"/>
                    </a:lnTo>
                    <a:lnTo>
                      <a:pt x="8242" y="33731"/>
                    </a:lnTo>
                    <a:lnTo>
                      <a:pt x="10337" y="33705"/>
                    </a:lnTo>
                    <a:lnTo>
                      <a:pt x="12623" y="32727"/>
                    </a:lnTo>
                    <a:lnTo>
                      <a:pt x="18513" y="30568"/>
                    </a:lnTo>
                    <a:lnTo>
                      <a:pt x="8788" y="30568"/>
                    </a:lnTo>
                    <a:lnTo>
                      <a:pt x="6019" y="29184"/>
                    </a:lnTo>
                    <a:lnTo>
                      <a:pt x="5067" y="26708"/>
                    </a:lnTo>
                    <a:lnTo>
                      <a:pt x="4820" y="25717"/>
                    </a:lnTo>
                    <a:lnTo>
                      <a:pt x="4461" y="24523"/>
                    </a:lnTo>
                    <a:lnTo>
                      <a:pt x="3708" y="20497"/>
                    </a:lnTo>
                    <a:lnTo>
                      <a:pt x="6086" y="17767"/>
                    </a:lnTo>
                    <a:lnTo>
                      <a:pt x="7658" y="17424"/>
                    </a:lnTo>
                    <a:lnTo>
                      <a:pt x="15220" y="17424"/>
                    </a:lnTo>
                    <a:lnTo>
                      <a:pt x="15062" y="17399"/>
                    </a:lnTo>
                    <a:lnTo>
                      <a:pt x="13322" y="15595"/>
                    </a:lnTo>
                    <a:lnTo>
                      <a:pt x="10858" y="14859"/>
                    </a:lnTo>
                    <a:lnTo>
                      <a:pt x="10325" y="14719"/>
                    </a:lnTo>
                    <a:lnTo>
                      <a:pt x="7010" y="14211"/>
                    </a:lnTo>
                    <a:close/>
                  </a:path>
                  <a:path w="99694" h="56515">
                    <a:moveTo>
                      <a:pt x="24131" y="14363"/>
                    </a:moveTo>
                    <a:lnTo>
                      <a:pt x="21056" y="14363"/>
                    </a:lnTo>
                    <a:lnTo>
                      <a:pt x="21132" y="14782"/>
                    </a:lnTo>
                    <a:lnTo>
                      <a:pt x="21131" y="17399"/>
                    </a:lnTo>
                    <a:lnTo>
                      <a:pt x="21348" y="26174"/>
                    </a:lnTo>
                    <a:lnTo>
                      <a:pt x="11493" y="29870"/>
                    </a:lnTo>
                    <a:lnTo>
                      <a:pt x="9982" y="30518"/>
                    </a:lnTo>
                    <a:lnTo>
                      <a:pt x="8788" y="30568"/>
                    </a:lnTo>
                    <a:lnTo>
                      <a:pt x="18513" y="30568"/>
                    </a:lnTo>
                    <a:lnTo>
                      <a:pt x="24472" y="28384"/>
                    </a:lnTo>
                    <a:lnTo>
                      <a:pt x="24131" y="14363"/>
                    </a:lnTo>
                    <a:close/>
                  </a:path>
                  <a:path w="99694" h="56515">
                    <a:moveTo>
                      <a:pt x="69634" y="11658"/>
                    </a:moveTo>
                    <a:lnTo>
                      <a:pt x="25234" y="11658"/>
                    </a:lnTo>
                    <a:lnTo>
                      <a:pt x="26771" y="11976"/>
                    </a:lnTo>
                    <a:lnTo>
                      <a:pt x="38722" y="13703"/>
                    </a:lnTo>
                    <a:lnTo>
                      <a:pt x="45123" y="23482"/>
                    </a:lnTo>
                    <a:lnTo>
                      <a:pt x="45306" y="23926"/>
                    </a:lnTo>
                    <a:lnTo>
                      <a:pt x="46228" y="26555"/>
                    </a:lnTo>
                    <a:lnTo>
                      <a:pt x="48298" y="30530"/>
                    </a:lnTo>
                    <a:lnTo>
                      <a:pt x="48069" y="29730"/>
                    </a:lnTo>
                    <a:lnTo>
                      <a:pt x="47811" y="28968"/>
                    </a:lnTo>
                    <a:lnTo>
                      <a:pt x="47536" y="28244"/>
                    </a:lnTo>
                    <a:lnTo>
                      <a:pt x="74412" y="28244"/>
                    </a:lnTo>
                    <a:lnTo>
                      <a:pt x="71069" y="20904"/>
                    </a:lnTo>
                    <a:lnTo>
                      <a:pt x="70196" y="12705"/>
                    </a:lnTo>
                    <a:lnTo>
                      <a:pt x="69634" y="11658"/>
                    </a:lnTo>
                    <a:close/>
                  </a:path>
                  <a:path w="99694" h="56515">
                    <a:moveTo>
                      <a:pt x="17181" y="17729"/>
                    </a:moveTo>
                    <a:lnTo>
                      <a:pt x="9677" y="17729"/>
                    </a:lnTo>
                    <a:lnTo>
                      <a:pt x="9855" y="17767"/>
                    </a:lnTo>
                    <a:lnTo>
                      <a:pt x="10541" y="17970"/>
                    </a:lnTo>
                    <a:lnTo>
                      <a:pt x="12941" y="18986"/>
                    </a:lnTo>
                    <a:lnTo>
                      <a:pt x="13906" y="21513"/>
                    </a:lnTo>
                    <a:lnTo>
                      <a:pt x="13677" y="22580"/>
                    </a:lnTo>
                    <a:lnTo>
                      <a:pt x="13100" y="23482"/>
                    </a:lnTo>
                    <a:lnTo>
                      <a:pt x="12985" y="23926"/>
                    </a:lnTo>
                    <a:lnTo>
                      <a:pt x="13931" y="24523"/>
                    </a:lnTo>
                    <a:lnTo>
                      <a:pt x="13525" y="25044"/>
                    </a:lnTo>
                    <a:lnTo>
                      <a:pt x="13220" y="25349"/>
                    </a:lnTo>
                    <a:lnTo>
                      <a:pt x="17259" y="25717"/>
                    </a:lnTo>
                    <a:lnTo>
                      <a:pt x="18821" y="23926"/>
                    </a:lnTo>
                    <a:lnTo>
                      <a:pt x="20231" y="21450"/>
                    </a:lnTo>
                    <a:lnTo>
                      <a:pt x="20802" y="18110"/>
                    </a:lnTo>
                    <a:lnTo>
                      <a:pt x="18732" y="17945"/>
                    </a:lnTo>
                    <a:lnTo>
                      <a:pt x="17181" y="17729"/>
                    </a:lnTo>
                    <a:close/>
                  </a:path>
                  <a:path w="99694" h="56515">
                    <a:moveTo>
                      <a:pt x="9761" y="17752"/>
                    </a:moveTo>
                    <a:close/>
                  </a:path>
                  <a:path w="99694" h="56515">
                    <a:moveTo>
                      <a:pt x="15220" y="17424"/>
                    </a:moveTo>
                    <a:lnTo>
                      <a:pt x="7658" y="17424"/>
                    </a:lnTo>
                    <a:lnTo>
                      <a:pt x="9761" y="17752"/>
                    </a:lnTo>
                    <a:lnTo>
                      <a:pt x="17181" y="17729"/>
                    </a:lnTo>
                    <a:lnTo>
                      <a:pt x="15220" y="17424"/>
                    </a:lnTo>
                    <a:close/>
                  </a:path>
                  <a:path w="99694" h="56515">
                    <a:moveTo>
                      <a:pt x="21061" y="14579"/>
                    </a:moveTo>
                    <a:lnTo>
                      <a:pt x="21066" y="14782"/>
                    </a:lnTo>
                    <a:lnTo>
                      <a:pt x="21061" y="14579"/>
                    </a:lnTo>
                    <a:close/>
                  </a:path>
                  <a:path w="99694" h="56515">
                    <a:moveTo>
                      <a:pt x="24879" y="8432"/>
                    </a:moveTo>
                    <a:lnTo>
                      <a:pt x="23025" y="8801"/>
                    </a:lnTo>
                    <a:lnTo>
                      <a:pt x="20430" y="11658"/>
                    </a:lnTo>
                    <a:lnTo>
                      <a:pt x="20309" y="11976"/>
                    </a:lnTo>
                    <a:lnTo>
                      <a:pt x="21061" y="14579"/>
                    </a:lnTo>
                    <a:lnTo>
                      <a:pt x="21056" y="14363"/>
                    </a:lnTo>
                    <a:lnTo>
                      <a:pt x="24131" y="14363"/>
                    </a:lnTo>
                    <a:lnTo>
                      <a:pt x="24019" y="13703"/>
                    </a:lnTo>
                    <a:lnTo>
                      <a:pt x="23939" y="13436"/>
                    </a:lnTo>
                    <a:lnTo>
                      <a:pt x="23837" y="12471"/>
                    </a:lnTo>
                    <a:lnTo>
                      <a:pt x="24422" y="11836"/>
                    </a:lnTo>
                    <a:lnTo>
                      <a:pt x="25234" y="11658"/>
                    </a:lnTo>
                    <a:lnTo>
                      <a:pt x="69634" y="11658"/>
                    </a:lnTo>
                    <a:lnTo>
                      <a:pt x="68345" y="9258"/>
                    </a:lnTo>
                    <a:lnTo>
                      <a:pt x="28879" y="9258"/>
                    </a:lnTo>
                    <a:lnTo>
                      <a:pt x="27901" y="9042"/>
                    </a:lnTo>
                    <a:lnTo>
                      <a:pt x="27317" y="8953"/>
                    </a:lnTo>
                    <a:lnTo>
                      <a:pt x="24879" y="8432"/>
                    </a:lnTo>
                    <a:close/>
                  </a:path>
                  <a:path w="99694" h="56515">
                    <a:moveTo>
                      <a:pt x="47332" y="0"/>
                    </a:moveTo>
                    <a:lnTo>
                      <a:pt x="45288" y="1752"/>
                    </a:lnTo>
                    <a:lnTo>
                      <a:pt x="37909" y="6324"/>
                    </a:lnTo>
                    <a:lnTo>
                      <a:pt x="28879" y="9258"/>
                    </a:lnTo>
                    <a:lnTo>
                      <a:pt x="68345" y="9258"/>
                    </a:lnTo>
                    <a:lnTo>
                      <a:pt x="67613" y="7894"/>
                    </a:lnTo>
                    <a:lnTo>
                      <a:pt x="61255" y="4600"/>
                    </a:lnTo>
                    <a:lnTo>
                      <a:pt x="49060" y="952"/>
                    </a:lnTo>
                    <a:lnTo>
                      <a:pt x="47332" y="0"/>
                    </a:lnTo>
                    <a:close/>
                  </a:path>
                </a:pathLst>
              </a:custGeom>
              <a:solidFill>
                <a:srgbClr val="9DD3F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23">
                <a:extLst>
                  <a:ext uri="{FF2B5EF4-FFF2-40B4-BE49-F238E27FC236}">
                    <a16:creationId xmlns:a16="http://schemas.microsoft.com/office/drawing/2014/main" xmlns="" id="{37E600D2-5110-4C5F-A353-D2F10DC54FDE}"/>
                  </a:ext>
                </a:extLst>
              </p:cNvPr>
              <p:cNvSpPr/>
              <p:nvPr/>
            </p:nvSpPr>
            <p:spPr>
              <a:xfrm>
                <a:off x="2369654" y="660501"/>
                <a:ext cx="1651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16510" h="15875">
                    <a:moveTo>
                      <a:pt x="13589" y="8026"/>
                    </a:moveTo>
                    <a:lnTo>
                      <a:pt x="12687" y="7912"/>
                    </a:lnTo>
                    <a:lnTo>
                      <a:pt x="11772" y="7797"/>
                    </a:lnTo>
                    <a:lnTo>
                      <a:pt x="11455" y="7759"/>
                    </a:lnTo>
                    <a:lnTo>
                      <a:pt x="10401" y="7632"/>
                    </a:lnTo>
                    <a:lnTo>
                      <a:pt x="10680" y="7264"/>
                    </a:lnTo>
                    <a:lnTo>
                      <a:pt x="9105" y="6261"/>
                    </a:lnTo>
                    <a:lnTo>
                      <a:pt x="9918" y="4991"/>
                    </a:lnTo>
                    <a:lnTo>
                      <a:pt x="10147" y="3924"/>
                    </a:lnTo>
                    <a:lnTo>
                      <a:pt x="9182" y="1397"/>
                    </a:lnTo>
                    <a:lnTo>
                      <a:pt x="6781" y="393"/>
                    </a:lnTo>
                    <a:lnTo>
                      <a:pt x="5842" y="139"/>
                    </a:lnTo>
                    <a:lnTo>
                      <a:pt x="5003" y="12"/>
                    </a:lnTo>
                    <a:lnTo>
                      <a:pt x="4076" y="0"/>
                    </a:lnTo>
                    <a:lnTo>
                      <a:pt x="3251" y="177"/>
                    </a:lnTo>
                    <a:lnTo>
                      <a:pt x="2527" y="482"/>
                    </a:lnTo>
                    <a:lnTo>
                      <a:pt x="1879" y="876"/>
                    </a:lnTo>
                    <a:lnTo>
                      <a:pt x="1346" y="1320"/>
                    </a:lnTo>
                    <a:lnTo>
                      <a:pt x="0" y="3187"/>
                    </a:lnTo>
                    <a:lnTo>
                      <a:pt x="685" y="6858"/>
                    </a:lnTo>
                    <a:lnTo>
                      <a:pt x="1092" y="8229"/>
                    </a:lnTo>
                    <a:lnTo>
                      <a:pt x="1308" y="9118"/>
                    </a:lnTo>
                    <a:lnTo>
                      <a:pt x="2260" y="11595"/>
                    </a:lnTo>
                    <a:lnTo>
                      <a:pt x="5041" y="12979"/>
                    </a:lnTo>
                    <a:lnTo>
                      <a:pt x="6223" y="12928"/>
                    </a:lnTo>
                    <a:lnTo>
                      <a:pt x="7962" y="12192"/>
                    </a:lnTo>
                    <a:lnTo>
                      <a:pt x="10998" y="11061"/>
                    </a:lnTo>
                    <a:lnTo>
                      <a:pt x="13589" y="8026"/>
                    </a:lnTo>
                    <a:close/>
                  </a:path>
                  <a:path w="16510" h="15875">
                    <a:moveTo>
                      <a:pt x="16040" y="9829"/>
                    </a:moveTo>
                    <a:lnTo>
                      <a:pt x="12788" y="13703"/>
                    </a:lnTo>
                    <a:lnTo>
                      <a:pt x="8877" y="15138"/>
                    </a:lnTo>
                    <a:lnTo>
                      <a:pt x="8255" y="15405"/>
                    </a:lnTo>
                    <a:lnTo>
                      <a:pt x="7658" y="15595"/>
                    </a:lnTo>
                    <a:lnTo>
                      <a:pt x="7073" y="15722"/>
                    </a:lnTo>
                    <a:lnTo>
                      <a:pt x="10972" y="15773"/>
                    </a:lnTo>
                    <a:lnTo>
                      <a:pt x="14427" y="11950"/>
                    </a:lnTo>
                    <a:lnTo>
                      <a:pt x="16040" y="9829"/>
                    </a:lnTo>
                    <a:close/>
                  </a:path>
                </a:pathLst>
              </a:custGeom>
              <a:solidFill>
                <a:srgbClr val="1285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1" name="object 24">
                <a:extLst>
                  <a:ext uri="{FF2B5EF4-FFF2-40B4-BE49-F238E27FC236}">
                    <a16:creationId xmlns:a16="http://schemas.microsoft.com/office/drawing/2014/main" xmlns="" id="{0D7C5F51-703A-4198-8DBA-A9AE7FA76F8A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301646" y="666851"/>
                <a:ext cx="12280" cy="12776"/>
              </a:xfrm>
              <a:prstGeom prst="rect">
                <a:avLst/>
              </a:prstGeom>
            </p:spPr>
          </p:pic>
          <p:pic>
            <p:nvPicPr>
              <p:cNvPr id="62" name="object 25">
                <a:extLst>
                  <a:ext uri="{FF2B5EF4-FFF2-40B4-BE49-F238E27FC236}">
                    <a16:creationId xmlns:a16="http://schemas.microsoft.com/office/drawing/2014/main" xmlns="" id="{B7ABA893-F13A-4CA7-9FAC-81565E9298C6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37415" y="610693"/>
                <a:ext cx="300641" cy="589058"/>
              </a:xfrm>
              <a:prstGeom prst="rect">
                <a:avLst/>
              </a:prstGeom>
            </p:spPr>
          </p:pic>
          <p:pic>
            <p:nvPicPr>
              <p:cNvPr id="63" name="object 26">
                <a:extLst>
                  <a:ext uri="{FF2B5EF4-FFF2-40B4-BE49-F238E27FC236}">
                    <a16:creationId xmlns:a16="http://schemas.microsoft.com/office/drawing/2014/main" xmlns="" id="{07B77421-5DBB-4605-8114-1296EC345D12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505722" y="1138300"/>
                <a:ext cx="6642" cy="2565"/>
              </a:xfrm>
              <a:prstGeom prst="rect">
                <a:avLst/>
              </a:prstGeom>
            </p:spPr>
          </p:pic>
          <p:pic>
            <p:nvPicPr>
              <p:cNvPr id="64" name="object 27">
                <a:extLst>
                  <a:ext uri="{FF2B5EF4-FFF2-40B4-BE49-F238E27FC236}">
                    <a16:creationId xmlns:a16="http://schemas.microsoft.com/office/drawing/2014/main" xmlns="" id="{D69598F2-B798-4A29-8910-7DC7D75FFE07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453760" y="1083891"/>
                <a:ext cx="76104" cy="82643"/>
              </a:xfrm>
              <a:prstGeom prst="rect">
                <a:avLst/>
              </a:prstGeom>
            </p:spPr>
          </p:pic>
          <p:pic>
            <p:nvPicPr>
              <p:cNvPr id="65" name="object 28">
                <a:extLst>
                  <a:ext uri="{FF2B5EF4-FFF2-40B4-BE49-F238E27FC236}">
                    <a16:creationId xmlns:a16="http://schemas.microsoft.com/office/drawing/2014/main" xmlns="" id="{A23CFDF9-BFCC-4130-8CD1-B34D51A9A887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491346" y="1137171"/>
                <a:ext cx="29248" cy="15773"/>
              </a:xfrm>
              <a:prstGeom prst="rect">
                <a:avLst/>
              </a:prstGeom>
            </p:spPr>
          </p:pic>
          <p:sp>
            <p:nvSpPr>
              <p:cNvPr id="66" name="object 29">
                <a:extLst>
                  <a:ext uri="{FF2B5EF4-FFF2-40B4-BE49-F238E27FC236}">
                    <a16:creationId xmlns:a16="http://schemas.microsoft.com/office/drawing/2014/main" xmlns="" id="{00B1508B-44AA-46BE-A28E-3BC20F7DDC85}"/>
                  </a:ext>
                </a:extLst>
              </p:cNvPr>
              <p:cNvSpPr/>
              <p:nvPr/>
            </p:nvSpPr>
            <p:spPr>
              <a:xfrm>
                <a:off x="2532797" y="546162"/>
                <a:ext cx="20955" cy="20320"/>
              </a:xfrm>
              <a:custGeom>
                <a:avLst/>
                <a:gdLst/>
                <a:ahLst/>
                <a:cxnLst/>
                <a:rect l="l" t="t" r="r" b="b"/>
                <a:pathLst>
                  <a:path w="20955" h="20320">
                    <a:moveTo>
                      <a:pt x="16090" y="0"/>
                    </a:moveTo>
                    <a:lnTo>
                      <a:pt x="10363" y="0"/>
                    </a:lnTo>
                    <a:lnTo>
                      <a:pt x="4635" y="0"/>
                    </a:lnTo>
                    <a:lnTo>
                      <a:pt x="0" y="4533"/>
                    </a:lnTo>
                    <a:lnTo>
                      <a:pt x="0" y="15697"/>
                    </a:lnTo>
                    <a:lnTo>
                      <a:pt x="4635" y="20231"/>
                    </a:lnTo>
                    <a:lnTo>
                      <a:pt x="16090" y="20231"/>
                    </a:lnTo>
                    <a:lnTo>
                      <a:pt x="20726" y="15697"/>
                    </a:lnTo>
                    <a:lnTo>
                      <a:pt x="20726" y="4533"/>
                    </a:lnTo>
                    <a:lnTo>
                      <a:pt x="16090" y="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30">
                <a:extLst>
                  <a:ext uri="{FF2B5EF4-FFF2-40B4-BE49-F238E27FC236}">
                    <a16:creationId xmlns:a16="http://schemas.microsoft.com/office/drawing/2014/main" xmlns="" id="{B1D0A9F6-6521-4612-B807-E657B31C3BE9}"/>
                  </a:ext>
                </a:extLst>
              </p:cNvPr>
              <p:cNvSpPr/>
              <p:nvPr/>
            </p:nvSpPr>
            <p:spPr>
              <a:xfrm>
                <a:off x="2422779" y="551598"/>
                <a:ext cx="128905" cy="86995"/>
              </a:xfrm>
              <a:custGeom>
                <a:avLst/>
                <a:gdLst/>
                <a:ahLst/>
                <a:cxnLst/>
                <a:rect l="l" t="t" r="r" b="b"/>
                <a:pathLst>
                  <a:path w="128905" h="86995">
                    <a:moveTo>
                      <a:pt x="9779" y="84848"/>
                    </a:moveTo>
                    <a:lnTo>
                      <a:pt x="6121" y="70827"/>
                    </a:lnTo>
                    <a:lnTo>
                      <a:pt x="4025" y="69240"/>
                    </a:lnTo>
                    <a:lnTo>
                      <a:pt x="1981" y="67500"/>
                    </a:lnTo>
                    <a:lnTo>
                      <a:pt x="0" y="65570"/>
                    </a:lnTo>
                    <a:lnTo>
                      <a:pt x="2451" y="82880"/>
                    </a:lnTo>
                    <a:lnTo>
                      <a:pt x="9779" y="84848"/>
                    </a:lnTo>
                    <a:close/>
                  </a:path>
                  <a:path w="128905" h="86995">
                    <a:moveTo>
                      <a:pt x="24650" y="86410"/>
                    </a:moveTo>
                    <a:lnTo>
                      <a:pt x="23406" y="84480"/>
                    </a:lnTo>
                    <a:lnTo>
                      <a:pt x="21894" y="82042"/>
                    </a:lnTo>
                    <a:lnTo>
                      <a:pt x="20256" y="79222"/>
                    </a:lnTo>
                    <a:lnTo>
                      <a:pt x="15798" y="77216"/>
                    </a:lnTo>
                    <a:lnTo>
                      <a:pt x="11290" y="74650"/>
                    </a:lnTo>
                    <a:lnTo>
                      <a:pt x="6959" y="71450"/>
                    </a:lnTo>
                    <a:lnTo>
                      <a:pt x="7823" y="73469"/>
                    </a:lnTo>
                    <a:lnTo>
                      <a:pt x="22682" y="86194"/>
                    </a:lnTo>
                    <a:lnTo>
                      <a:pt x="24650" y="86410"/>
                    </a:lnTo>
                    <a:close/>
                  </a:path>
                  <a:path w="128905" h="86995">
                    <a:moveTo>
                      <a:pt x="125171" y="2095"/>
                    </a:moveTo>
                    <a:lnTo>
                      <a:pt x="123024" y="0"/>
                    </a:lnTo>
                    <a:lnTo>
                      <a:pt x="120370" y="0"/>
                    </a:lnTo>
                    <a:lnTo>
                      <a:pt x="117716" y="0"/>
                    </a:lnTo>
                    <a:lnTo>
                      <a:pt x="115570" y="2095"/>
                    </a:lnTo>
                    <a:lnTo>
                      <a:pt x="115570" y="7277"/>
                    </a:lnTo>
                    <a:lnTo>
                      <a:pt x="117716" y="9372"/>
                    </a:lnTo>
                    <a:lnTo>
                      <a:pt x="123024" y="9372"/>
                    </a:lnTo>
                    <a:lnTo>
                      <a:pt x="125171" y="7277"/>
                    </a:lnTo>
                    <a:lnTo>
                      <a:pt x="125171" y="2095"/>
                    </a:lnTo>
                    <a:close/>
                  </a:path>
                  <a:path w="128905" h="86995">
                    <a:moveTo>
                      <a:pt x="128663" y="23241"/>
                    </a:moveTo>
                    <a:lnTo>
                      <a:pt x="126123" y="24320"/>
                    </a:lnTo>
                    <a:lnTo>
                      <a:pt x="123329" y="24917"/>
                    </a:lnTo>
                    <a:lnTo>
                      <a:pt x="117551" y="24917"/>
                    </a:lnTo>
                    <a:lnTo>
                      <a:pt x="114858" y="24371"/>
                    </a:lnTo>
                    <a:lnTo>
                      <a:pt x="112407" y="23368"/>
                    </a:lnTo>
                    <a:lnTo>
                      <a:pt x="112839" y="34937"/>
                    </a:lnTo>
                    <a:lnTo>
                      <a:pt x="113563" y="58127"/>
                    </a:lnTo>
                    <a:lnTo>
                      <a:pt x="115404" y="57962"/>
                    </a:lnTo>
                    <a:lnTo>
                      <a:pt x="115125" y="56908"/>
                    </a:lnTo>
                    <a:lnTo>
                      <a:pt x="115100" y="56781"/>
                    </a:lnTo>
                    <a:lnTo>
                      <a:pt x="114833" y="56908"/>
                    </a:lnTo>
                    <a:lnTo>
                      <a:pt x="115087" y="56743"/>
                    </a:lnTo>
                    <a:lnTo>
                      <a:pt x="120345" y="54406"/>
                    </a:lnTo>
                    <a:lnTo>
                      <a:pt x="125056" y="55943"/>
                    </a:lnTo>
                    <a:lnTo>
                      <a:pt x="126682" y="56629"/>
                    </a:lnTo>
                    <a:lnTo>
                      <a:pt x="126923" y="54406"/>
                    </a:lnTo>
                    <a:lnTo>
                      <a:pt x="127622" y="47929"/>
                    </a:lnTo>
                    <a:lnTo>
                      <a:pt x="128206" y="40068"/>
                    </a:lnTo>
                    <a:lnTo>
                      <a:pt x="128536" y="32131"/>
                    </a:lnTo>
                    <a:lnTo>
                      <a:pt x="128638" y="24917"/>
                    </a:lnTo>
                    <a:lnTo>
                      <a:pt x="128663" y="23241"/>
                    </a:lnTo>
                    <a:close/>
                  </a:path>
                </a:pathLst>
              </a:custGeom>
              <a:solidFill>
                <a:srgbClr val="FAC6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1">
                <a:extLst>
                  <a:ext uri="{FF2B5EF4-FFF2-40B4-BE49-F238E27FC236}">
                    <a16:creationId xmlns:a16="http://schemas.microsoft.com/office/drawing/2014/main" xmlns="" id="{AC04E83B-2AE9-4DA5-9D1E-A61F75150DB2}"/>
                  </a:ext>
                </a:extLst>
              </p:cNvPr>
              <p:cNvSpPr/>
              <p:nvPr/>
            </p:nvSpPr>
            <p:spPr>
              <a:xfrm>
                <a:off x="2539644" y="579589"/>
                <a:ext cx="8255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9684">
                    <a:moveTo>
                      <a:pt x="7531" y="5448"/>
                    </a:moveTo>
                    <a:lnTo>
                      <a:pt x="6858" y="4419"/>
                    </a:lnTo>
                    <a:lnTo>
                      <a:pt x="7264" y="3098"/>
                    </a:lnTo>
                    <a:lnTo>
                      <a:pt x="6794" y="1689"/>
                    </a:lnTo>
                    <a:lnTo>
                      <a:pt x="4076" y="0"/>
                    </a:lnTo>
                    <a:lnTo>
                      <a:pt x="1955" y="495"/>
                    </a:lnTo>
                    <a:lnTo>
                      <a:pt x="25" y="3175"/>
                    </a:lnTo>
                    <a:lnTo>
                      <a:pt x="0" y="4597"/>
                    </a:lnTo>
                    <a:lnTo>
                      <a:pt x="673" y="5626"/>
                    </a:lnTo>
                    <a:lnTo>
                      <a:pt x="266" y="6946"/>
                    </a:lnTo>
                    <a:lnTo>
                      <a:pt x="736" y="8356"/>
                    </a:lnTo>
                    <a:lnTo>
                      <a:pt x="2082" y="9194"/>
                    </a:lnTo>
                    <a:lnTo>
                      <a:pt x="2400" y="9334"/>
                    </a:lnTo>
                    <a:lnTo>
                      <a:pt x="3289" y="8953"/>
                    </a:lnTo>
                    <a:lnTo>
                      <a:pt x="4305" y="8902"/>
                    </a:lnTo>
                    <a:lnTo>
                      <a:pt x="5194" y="9245"/>
                    </a:lnTo>
                    <a:lnTo>
                      <a:pt x="5765" y="8978"/>
                    </a:lnTo>
                    <a:lnTo>
                      <a:pt x="6286" y="8559"/>
                    </a:lnTo>
                    <a:lnTo>
                      <a:pt x="7505" y="6870"/>
                    </a:lnTo>
                    <a:lnTo>
                      <a:pt x="7531" y="5448"/>
                    </a:lnTo>
                    <a:close/>
                  </a:path>
                  <a:path w="8255" h="19684">
                    <a:moveTo>
                      <a:pt x="8255" y="15976"/>
                    </a:moveTo>
                    <a:lnTo>
                      <a:pt x="8140" y="14224"/>
                    </a:lnTo>
                    <a:lnTo>
                      <a:pt x="7086" y="13131"/>
                    </a:lnTo>
                    <a:lnTo>
                      <a:pt x="6972" y="13512"/>
                    </a:lnTo>
                    <a:lnTo>
                      <a:pt x="6794" y="13893"/>
                    </a:lnTo>
                    <a:lnTo>
                      <a:pt x="5384" y="15862"/>
                    </a:lnTo>
                    <a:lnTo>
                      <a:pt x="3149" y="16370"/>
                    </a:lnTo>
                    <a:lnTo>
                      <a:pt x="1320" y="15240"/>
                    </a:lnTo>
                    <a:lnTo>
                      <a:pt x="1117" y="15074"/>
                    </a:lnTo>
                    <a:lnTo>
                      <a:pt x="939" y="14884"/>
                    </a:lnTo>
                    <a:lnTo>
                      <a:pt x="533" y="16256"/>
                    </a:lnTo>
                    <a:lnTo>
                      <a:pt x="1028" y="17729"/>
                    </a:lnTo>
                    <a:lnTo>
                      <a:pt x="3873" y="19481"/>
                    </a:lnTo>
                    <a:lnTo>
                      <a:pt x="6096" y="18973"/>
                    </a:lnTo>
                    <a:lnTo>
                      <a:pt x="8255" y="15976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9" name="object 32">
                <a:extLst>
                  <a:ext uri="{FF2B5EF4-FFF2-40B4-BE49-F238E27FC236}">
                    <a16:creationId xmlns:a16="http://schemas.microsoft.com/office/drawing/2014/main" xmlns="" id="{96BE08B2-B031-4483-BED7-BB9AF4A470A5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228688" y="696068"/>
                <a:ext cx="477389" cy="471623"/>
              </a:xfrm>
              <a:prstGeom prst="rect">
                <a:avLst/>
              </a:prstGeom>
            </p:spPr>
          </p:pic>
          <p:sp>
            <p:nvSpPr>
              <p:cNvPr id="70" name="object 33">
                <a:extLst>
                  <a:ext uri="{FF2B5EF4-FFF2-40B4-BE49-F238E27FC236}">
                    <a16:creationId xmlns:a16="http://schemas.microsoft.com/office/drawing/2014/main" xmlns="" id="{D2A9286C-21A7-4AD4-99F8-5F963A837CCA}"/>
                  </a:ext>
                </a:extLst>
              </p:cNvPr>
              <p:cNvSpPr/>
              <p:nvPr/>
            </p:nvSpPr>
            <p:spPr>
              <a:xfrm>
                <a:off x="2539250" y="588111"/>
                <a:ext cx="8890" cy="19685"/>
              </a:xfrm>
              <a:custGeom>
                <a:avLst/>
                <a:gdLst/>
                <a:ahLst/>
                <a:cxnLst/>
                <a:rect l="l" t="t" r="r" b="b"/>
                <a:pathLst>
                  <a:path w="8889" h="19684">
                    <a:moveTo>
                      <a:pt x="8089" y="4089"/>
                    </a:moveTo>
                    <a:lnTo>
                      <a:pt x="7747" y="1981"/>
                    </a:lnTo>
                    <a:lnTo>
                      <a:pt x="6146" y="990"/>
                    </a:lnTo>
                    <a:lnTo>
                      <a:pt x="4546" y="0"/>
                    </a:lnTo>
                    <a:lnTo>
                      <a:pt x="2311" y="508"/>
                    </a:lnTo>
                    <a:lnTo>
                      <a:pt x="0" y="3746"/>
                    </a:lnTo>
                    <a:lnTo>
                      <a:pt x="342" y="5867"/>
                    </a:lnTo>
                    <a:lnTo>
                      <a:pt x="3543" y="7835"/>
                    </a:lnTo>
                    <a:lnTo>
                      <a:pt x="5778" y="7327"/>
                    </a:lnTo>
                    <a:lnTo>
                      <a:pt x="8089" y="4089"/>
                    </a:lnTo>
                    <a:close/>
                  </a:path>
                  <a:path w="8889" h="19684">
                    <a:moveTo>
                      <a:pt x="8356" y="16090"/>
                    </a:moveTo>
                    <a:lnTo>
                      <a:pt x="7696" y="14960"/>
                    </a:lnTo>
                    <a:lnTo>
                      <a:pt x="8064" y="13550"/>
                    </a:lnTo>
                    <a:lnTo>
                      <a:pt x="7543" y="12065"/>
                    </a:lnTo>
                    <a:lnTo>
                      <a:pt x="4597" y="10236"/>
                    </a:lnTo>
                    <a:lnTo>
                      <a:pt x="2247" y="10769"/>
                    </a:lnTo>
                    <a:lnTo>
                      <a:pt x="152" y="13690"/>
                    </a:lnTo>
                    <a:lnTo>
                      <a:pt x="101" y="15189"/>
                    </a:lnTo>
                    <a:lnTo>
                      <a:pt x="762" y="16306"/>
                    </a:lnTo>
                    <a:lnTo>
                      <a:pt x="482" y="17399"/>
                    </a:lnTo>
                    <a:lnTo>
                      <a:pt x="723" y="18542"/>
                    </a:lnTo>
                    <a:lnTo>
                      <a:pt x="1435" y="19367"/>
                    </a:lnTo>
                    <a:lnTo>
                      <a:pt x="3594" y="18884"/>
                    </a:lnTo>
                    <a:lnTo>
                      <a:pt x="5537" y="18961"/>
                    </a:lnTo>
                    <a:lnTo>
                      <a:pt x="7086" y="19227"/>
                    </a:lnTo>
                    <a:lnTo>
                      <a:pt x="7366" y="18884"/>
                    </a:lnTo>
                    <a:lnTo>
                      <a:pt x="8305" y="17576"/>
                    </a:lnTo>
                    <a:lnTo>
                      <a:pt x="8356" y="16306"/>
                    </a:lnTo>
                    <a:lnTo>
                      <a:pt x="8356" y="16090"/>
                    </a:lnTo>
                    <a:close/>
                  </a:path>
                </a:pathLst>
              </a:custGeom>
              <a:solidFill>
                <a:srgbClr val="A15B4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0" name="object 34">
              <a:extLst>
                <a:ext uri="{FF2B5EF4-FFF2-40B4-BE49-F238E27FC236}">
                  <a16:creationId xmlns:a16="http://schemas.microsoft.com/office/drawing/2014/main" xmlns="" id="{ED2F66A1-5E76-4CA2-857F-066F1D0F0309}"/>
                </a:ext>
              </a:extLst>
            </p:cNvPr>
            <p:cNvSpPr txBox="1"/>
            <p:nvPr/>
          </p:nvSpPr>
          <p:spPr>
            <a:xfrm>
              <a:off x="8088662" y="375659"/>
              <a:ext cx="1648503" cy="452047"/>
            </a:xfrm>
            <a:prstGeom prst="rect">
              <a:avLst/>
            </a:prstGeom>
          </p:spPr>
          <p:txBody>
            <a:bodyPr vert="horz" wrap="square" lIns="0" tIns="28575" rIns="0" bIns="0" rtlCol="0">
              <a:spAutoFit/>
            </a:bodyPr>
            <a:lstStyle/>
            <a:p>
              <a:pPr marL="12700" marR="5080">
                <a:lnSpc>
                  <a:spcPts val="1060"/>
                </a:lnSpc>
                <a:spcBef>
                  <a:spcPts val="225"/>
                </a:spcBef>
              </a:pP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Министерство</a:t>
              </a:r>
              <a:r>
                <a:rPr sz="900" spc="13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экономического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развития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sz="900" spc="5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инвестиций </a:t>
              </a:r>
              <a:r>
                <a:rPr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Самарской</a:t>
              </a:r>
              <a:r>
                <a:rPr sz="900" spc="105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900" spc="-1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области</a:t>
              </a:r>
              <a:endParaRPr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xmlns="" id="{3BF17C22-519C-40F5-8B43-DF0624B45A80}"/>
                </a:ext>
              </a:extLst>
            </p:cNvPr>
            <p:cNvSpPr txBox="1"/>
            <p:nvPr/>
          </p:nvSpPr>
          <p:spPr>
            <a:xfrm>
              <a:off x="10988595" y="462480"/>
              <a:ext cx="1065472" cy="305853"/>
            </a:xfrm>
            <a:prstGeom prst="rect">
              <a:avLst/>
            </a:prstGeom>
          </p:spPr>
          <p:txBody>
            <a:bodyPr vert="horz" wrap="square" lIns="0" tIns="28575" rIns="0" bIns="0" rtlCol="0" anchor="ctr">
              <a:spAutoFit/>
            </a:bodyPr>
            <a:lstStyle/>
            <a:p>
              <a:pPr marL="12700" marR="5080">
                <a:spcBef>
                  <a:spcPts val="225"/>
                </a:spcBef>
              </a:pPr>
              <a:r>
                <a:rPr lang="ru-RU" sz="900" dirty="0">
                  <a:solidFill>
                    <a:srgbClr val="1D1D1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Муниципальный район Сергиевский</a:t>
              </a:r>
              <a:endParaRPr lang="ru-RU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682" y="290356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7"/>
          <a:srcRect b="5172"/>
          <a:stretch/>
        </p:blipFill>
        <p:spPr>
          <a:xfrm flipH="1">
            <a:off x="5297541" y="2404324"/>
            <a:ext cx="1538065" cy="1660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8"/>
          <a:srcRect b="4442"/>
          <a:stretch/>
        </p:blipFill>
        <p:spPr>
          <a:xfrm>
            <a:off x="2699740" y="2395607"/>
            <a:ext cx="2514005" cy="1667928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764" y="4153259"/>
            <a:ext cx="2561934" cy="166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243" y="4141296"/>
            <a:ext cx="2627963" cy="166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663" y="2399334"/>
            <a:ext cx="1786251" cy="166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4386" y="2410429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Выгодное</a:t>
            </a:r>
            <a:endParaRPr lang="ru-RU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кономико-географическое положение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73154" y="3398803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Крупнейшее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динамично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развивающееся сельское хозяйство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73154" y="4396992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Прохождение ряда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важнейших транзитных транспортных путей областного и регионального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8881971" y="2426372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Уникальный природный комплекс, высокий туристско-рекреационный потенциал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8881971" y="3398802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аличие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нефтедобывающей и нефтеперерабатывающей промышленности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8881971" y="4396991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квалифицированных трудовых ресурсов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2006446" y="1253704"/>
            <a:ext cx="7339913" cy="6073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инвестировать в Сергиевский район:</a:t>
            </a:r>
          </a:p>
        </p:txBody>
      </p:sp>
      <p:sp>
        <p:nvSpPr>
          <p:cNvPr id="78" name="Прямоугольник 77"/>
          <p:cNvSpPr/>
          <p:nvPr/>
        </p:nvSpPr>
        <p:spPr>
          <a:xfrm>
            <a:off x="73154" y="5370571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Высокий уровень социально экономического развития</a:t>
            </a:r>
          </a:p>
        </p:txBody>
      </p:sp>
      <p:sp>
        <p:nvSpPr>
          <p:cNvPr id="79" name="Прямоугольник 78"/>
          <p:cNvSpPr/>
          <p:nvPr/>
        </p:nvSpPr>
        <p:spPr>
          <a:xfrm>
            <a:off x="8881971" y="5370570"/>
            <a:ext cx="2561558" cy="861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Развитая социальная инфраструктура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1558360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object 2">
            <a:extLst>
              <a:ext uri="{FF2B5EF4-FFF2-40B4-BE49-F238E27FC236}">
                <a16:creationId xmlns:a16="http://schemas.microsoft.com/office/drawing/2014/main" xmlns="" id="{20D93F1C-99F9-34DC-C93C-DE3488EF2FA4}"/>
              </a:ext>
            </a:extLst>
          </p:cNvPr>
          <p:cNvGrpSpPr/>
          <p:nvPr/>
        </p:nvGrpSpPr>
        <p:grpSpPr>
          <a:xfrm>
            <a:off x="7278100" y="339279"/>
            <a:ext cx="4914265" cy="5990590"/>
            <a:chOff x="7278099" y="496442"/>
            <a:chExt cx="4914265" cy="5990590"/>
          </a:xfrm>
        </p:grpSpPr>
        <p:pic>
          <p:nvPicPr>
            <p:cNvPr id="113" name="object 3">
              <a:extLst>
                <a:ext uri="{FF2B5EF4-FFF2-40B4-BE49-F238E27FC236}">
                  <a16:creationId xmlns:a16="http://schemas.microsoft.com/office/drawing/2014/main" xmlns="" id="{6283D8BC-82D4-B8A2-1D93-984835ED86E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8099" y="558069"/>
              <a:ext cx="4913901" cy="5676900"/>
            </a:xfrm>
            <a:prstGeom prst="rect">
              <a:avLst/>
            </a:prstGeom>
          </p:spPr>
        </p:pic>
        <p:pic>
          <p:nvPicPr>
            <p:cNvPr id="114" name="object 4">
              <a:extLst>
                <a:ext uri="{FF2B5EF4-FFF2-40B4-BE49-F238E27FC236}">
                  <a16:creationId xmlns:a16="http://schemas.microsoft.com/office/drawing/2014/main" xmlns="" id="{A6A45A6B-BF87-7B05-C16A-53467DCAC3D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22367" y="496442"/>
              <a:ext cx="3892733" cy="5990041"/>
            </a:xfrm>
            <a:prstGeom prst="rect">
              <a:avLst/>
            </a:prstGeom>
          </p:spPr>
        </p:pic>
      </p:grpSp>
      <p:sp>
        <p:nvSpPr>
          <p:cNvPr id="37" name="object 35">
            <a:extLst>
              <a:ext uri="{FF2B5EF4-FFF2-40B4-BE49-F238E27FC236}">
                <a16:creationId xmlns:a16="http://schemas.microsoft.com/office/drawing/2014/main" xmlns="" id="{9BD17555-308E-CBDD-8812-C263B0DFF0AF}"/>
              </a:ext>
            </a:extLst>
          </p:cNvPr>
          <p:cNvSpPr txBox="1">
            <a:spLocks/>
          </p:cNvSpPr>
          <p:nvPr/>
        </p:nvSpPr>
        <p:spPr>
          <a:xfrm>
            <a:off x="544749" y="3711640"/>
            <a:ext cx="7675326" cy="1118896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algn="l">
              <a:lnSpc>
                <a:spcPct val="100000"/>
              </a:lnSpc>
              <a:spcBef>
                <a:spcPts val="1045"/>
              </a:spcBef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СОСТОЯНИЕ ИМУЩЕСТВА</a:t>
            </a:r>
            <a:b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 ИНФРАСТРУКТУРЫ</a:t>
            </a:r>
          </a:p>
        </p:txBody>
      </p:sp>
      <p:sp>
        <p:nvSpPr>
          <p:cNvPr id="38" name="object 36">
            <a:extLst>
              <a:ext uri="{FF2B5EF4-FFF2-40B4-BE49-F238E27FC236}">
                <a16:creationId xmlns:a16="http://schemas.microsoft.com/office/drawing/2014/main" xmlns="" id="{FD355094-F80B-521A-5D90-116E45545642}"/>
              </a:ext>
            </a:extLst>
          </p:cNvPr>
          <p:cNvSpPr/>
          <p:nvPr/>
        </p:nvSpPr>
        <p:spPr>
          <a:xfrm>
            <a:off x="589504" y="3277888"/>
            <a:ext cx="2797810" cy="0"/>
          </a:xfrm>
          <a:custGeom>
            <a:avLst/>
            <a:gdLst/>
            <a:ahLst/>
            <a:cxnLst/>
            <a:rect l="l" t="t" r="r" b="b"/>
            <a:pathLst>
              <a:path w="2797810">
                <a:moveTo>
                  <a:pt x="0" y="0"/>
                </a:moveTo>
                <a:lnTo>
                  <a:pt x="2797543" y="0"/>
                </a:lnTo>
              </a:path>
            </a:pathLst>
          </a:custGeom>
          <a:ln w="381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6">
            <a:extLst>
              <a:ext uri="{FF2B5EF4-FFF2-40B4-BE49-F238E27FC236}">
                <a16:creationId xmlns:a16="http://schemas.microsoft.com/office/drawing/2014/main" xmlns="" id="{B36DE6F5-F4C7-DBAF-3AF7-F37BE77EBE7B}"/>
              </a:ext>
            </a:extLst>
          </p:cNvPr>
          <p:cNvGrpSpPr/>
          <p:nvPr/>
        </p:nvGrpSpPr>
        <p:grpSpPr>
          <a:xfrm>
            <a:off x="589505" y="606691"/>
            <a:ext cx="629285" cy="688340"/>
            <a:chOff x="2228689" y="511439"/>
            <a:chExt cx="629285" cy="688340"/>
          </a:xfrm>
        </p:grpSpPr>
        <p:pic>
          <p:nvPicPr>
            <p:cNvPr id="45" name="object 7">
              <a:extLst>
                <a:ext uri="{FF2B5EF4-FFF2-40B4-BE49-F238E27FC236}">
                  <a16:creationId xmlns:a16="http://schemas.microsoft.com/office/drawing/2014/main" xmlns="" id="{1702486E-963B-9732-711B-2071DFB01B0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6669" y="511439"/>
              <a:ext cx="313690" cy="572700"/>
            </a:xfrm>
            <a:prstGeom prst="rect">
              <a:avLst/>
            </a:prstGeom>
          </p:spPr>
        </p:pic>
        <p:pic>
          <p:nvPicPr>
            <p:cNvPr id="46" name="object 8">
              <a:extLst>
                <a:ext uri="{FF2B5EF4-FFF2-40B4-BE49-F238E27FC236}">
                  <a16:creationId xmlns:a16="http://schemas.microsoft.com/office/drawing/2014/main" xmlns="" id="{DAAE0CD0-66F3-489B-2E43-26581F61B93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9120" y="693369"/>
              <a:ext cx="33845" cy="6921"/>
            </a:xfrm>
            <a:prstGeom prst="rect">
              <a:avLst/>
            </a:prstGeom>
          </p:spPr>
        </p:pic>
        <p:sp>
          <p:nvSpPr>
            <p:cNvPr id="47" name="object 9">
              <a:extLst>
                <a:ext uri="{FF2B5EF4-FFF2-40B4-BE49-F238E27FC236}">
                  <a16:creationId xmlns:a16="http://schemas.microsoft.com/office/drawing/2014/main" xmlns="" id="{685EC4EC-DA92-BEF6-D3F9-785BFDA1DC09}"/>
                </a:ext>
              </a:extLst>
            </p:cNvPr>
            <p:cNvSpPr/>
            <p:nvPr/>
          </p:nvSpPr>
          <p:spPr>
            <a:xfrm>
              <a:off x="2673055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22224" y="0"/>
                  </a:moveTo>
                  <a:lnTo>
                    <a:pt x="1435" y="14020"/>
                  </a:lnTo>
                  <a:lnTo>
                    <a:pt x="0" y="16992"/>
                  </a:lnTo>
                  <a:lnTo>
                    <a:pt x="304" y="17500"/>
                  </a:lnTo>
                  <a:lnTo>
                    <a:pt x="520" y="17792"/>
                  </a:lnTo>
                  <a:lnTo>
                    <a:pt x="8039" y="30454"/>
                  </a:lnTo>
                  <a:lnTo>
                    <a:pt x="18580" y="31203"/>
                  </a:lnTo>
                  <a:lnTo>
                    <a:pt x="25742" y="26377"/>
                  </a:lnTo>
                  <a:lnTo>
                    <a:pt x="34353" y="22898"/>
                  </a:lnTo>
                  <a:lnTo>
                    <a:pt x="37325" y="21755"/>
                  </a:lnTo>
                  <a:lnTo>
                    <a:pt x="36906" y="21717"/>
                  </a:lnTo>
                  <a:lnTo>
                    <a:pt x="35648" y="21399"/>
                  </a:lnTo>
                  <a:lnTo>
                    <a:pt x="33286" y="20459"/>
                  </a:lnTo>
                  <a:lnTo>
                    <a:pt x="22910" y="15824"/>
                  </a:lnTo>
                  <a:lnTo>
                    <a:pt x="23228" y="2387"/>
                  </a:lnTo>
                  <a:lnTo>
                    <a:pt x="23329" y="2082"/>
                  </a:lnTo>
                  <a:lnTo>
                    <a:pt x="23274" y="533"/>
                  </a:lnTo>
                  <a:lnTo>
                    <a:pt x="22948" y="177"/>
                  </a:lnTo>
                  <a:lnTo>
                    <a:pt x="22224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>
              <a:extLst>
                <a:ext uri="{FF2B5EF4-FFF2-40B4-BE49-F238E27FC236}">
                  <a16:creationId xmlns:a16="http://schemas.microsoft.com/office/drawing/2014/main" xmlns="" id="{6AA2FCD3-B31E-26E7-4999-F3A64DE41CC9}"/>
                </a:ext>
              </a:extLst>
            </p:cNvPr>
            <p:cNvSpPr/>
            <p:nvPr/>
          </p:nvSpPr>
          <p:spPr>
            <a:xfrm>
              <a:off x="262125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419" y="48958"/>
                  </a:moveTo>
                  <a:lnTo>
                    <a:pt x="1054" y="49390"/>
                  </a:lnTo>
                  <a:lnTo>
                    <a:pt x="660" y="49987"/>
                  </a:lnTo>
                  <a:lnTo>
                    <a:pt x="0" y="51092"/>
                  </a:lnTo>
                  <a:lnTo>
                    <a:pt x="9737" y="55077"/>
                  </a:lnTo>
                  <a:lnTo>
                    <a:pt x="19010" y="55954"/>
                  </a:lnTo>
                  <a:lnTo>
                    <a:pt x="26080" y="55276"/>
                  </a:lnTo>
                  <a:lnTo>
                    <a:pt x="29034" y="54635"/>
                  </a:lnTo>
                  <a:lnTo>
                    <a:pt x="32582" y="53149"/>
                  </a:lnTo>
                  <a:lnTo>
                    <a:pt x="15398" y="53136"/>
                  </a:lnTo>
                  <a:lnTo>
                    <a:pt x="8928" y="53098"/>
                  </a:lnTo>
                  <a:lnTo>
                    <a:pt x="2481" y="48996"/>
                  </a:lnTo>
                  <a:lnTo>
                    <a:pt x="639" y="48983"/>
                  </a:lnTo>
                  <a:lnTo>
                    <a:pt x="419" y="48958"/>
                  </a:lnTo>
                  <a:close/>
                </a:path>
                <a:path w="99694" h="56515">
                  <a:moveTo>
                    <a:pt x="33993" y="52565"/>
                  </a:moveTo>
                  <a:lnTo>
                    <a:pt x="23088" y="52565"/>
                  </a:lnTo>
                  <a:lnTo>
                    <a:pt x="17627" y="53149"/>
                  </a:lnTo>
                  <a:lnTo>
                    <a:pt x="32582" y="53149"/>
                  </a:lnTo>
                  <a:lnTo>
                    <a:pt x="33993" y="52565"/>
                  </a:lnTo>
                  <a:close/>
                </a:path>
                <a:path w="99694" h="56515">
                  <a:moveTo>
                    <a:pt x="17749" y="53136"/>
                  </a:moveTo>
                  <a:close/>
                </a:path>
                <a:path w="99694" h="56515">
                  <a:moveTo>
                    <a:pt x="51828" y="0"/>
                  </a:moveTo>
                  <a:lnTo>
                    <a:pt x="50101" y="952"/>
                  </a:lnTo>
                  <a:lnTo>
                    <a:pt x="37906" y="4600"/>
                  </a:lnTo>
                  <a:lnTo>
                    <a:pt x="31548" y="7894"/>
                  </a:lnTo>
                  <a:lnTo>
                    <a:pt x="28964" y="12705"/>
                  </a:lnTo>
                  <a:lnTo>
                    <a:pt x="28092" y="20904"/>
                  </a:lnTo>
                  <a:lnTo>
                    <a:pt x="21497" y="35381"/>
                  </a:lnTo>
                  <a:lnTo>
                    <a:pt x="14197" y="43786"/>
                  </a:lnTo>
                  <a:lnTo>
                    <a:pt x="7427" y="47757"/>
                  </a:lnTo>
                  <a:lnTo>
                    <a:pt x="2425" y="48933"/>
                  </a:lnTo>
                  <a:lnTo>
                    <a:pt x="9524" y="53098"/>
                  </a:lnTo>
                  <a:lnTo>
                    <a:pt x="17749" y="53136"/>
                  </a:lnTo>
                  <a:lnTo>
                    <a:pt x="23088" y="52565"/>
                  </a:lnTo>
                  <a:lnTo>
                    <a:pt x="33993" y="52565"/>
                  </a:lnTo>
                  <a:lnTo>
                    <a:pt x="50520" y="31584"/>
                  </a:lnTo>
                  <a:lnTo>
                    <a:pt x="51059" y="29730"/>
                  </a:lnTo>
                  <a:lnTo>
                    <a:pt x="51625" y="28244"/>
                  </a:lnTo>
                  <a:lnTo>
                    <a:pt x="52053" y="28244"/>
                  </a:lnTo>
                  <a:lnTo>
                    <a:pt x="52933" y="26555"/>
                  </a:lnTo>
                  <a:lnTo>
                    <a:pt x="53884" y="23850"/>
                  </a:lnTo>
                  <a:lnTo>
                    <a:pt x="54038" y="23482"/>
                  </a:lnTo>
                  <a:lnTo>
                    <a:pt x="60439" y="13703"/>
                  </a:lnTo>
                  <a:lnTo>
                    <a:pt x="72389" y="11976"/>
                  </a:lnTo>
                  <a:lnTo>
                    <a:pt x="73926" y="11658"/>
                  </a:lnTo>
                  <a:lnTo>
                    <a:pt x="78730" y="11658"/>
                  </a:lnTo>
                  <a:lnTo>
                    <a:pt x="76551" y="9258"/>
                  </a:lnTo>
                  <a:lnTo>
                    <a:pt x="70281" y="9258"/>
                  </a:lnTo>
                  <a:lnTo>
                    <a:pt x="61252" y="6324"/>
                  </a:lnTo>
                  <a:lnTo>
                    <a:pt x="53873" y="1752"/>
                  </a:lnTo>
                  <a:lnTo>
                    <a:pt x="51828" y="0"/>
                  </a:lnTo>
                  <a:close/>
                </a:path>
                <a:path w="99694" h="56515">
                  <a:moveTo>
                    <a:pt x="1663" y="48475"/>
                  </a:moveTo>
                  <a:lnTo>
                    <a:pt x="1320" y="48983"/>
                  </a:lnTo>
                  <a:lnTo>
                    <a:pt x="749" y="48996"/>
                  </a:lnTo>
                  <a:lnTo>
                    <a:pt x="2481" y="48996"/>
                  </a:lnTo>
                  <a:lnTo>
                    <a:pt x="1663" y="48475"/>
                  </a:lnTo>
                  <a:close/>
                </a:path>
                <a:path w="99694" h="56515">
                  <a:moveTo>
                    <a:pt x="78730" y="11658"/>
                  </a:moveTo>
                  <a:lnTo>
                    <a:pt x="73926" y="11658"/>
                  </a:lnTo>
                  <a:lnTo>
                    <a:pt x="74739" y="11836"/>
                  </a:lnTo>
                  <a:lnTo>
                    <a:pt x="75323" y="12471"/>
                  </a:lnTo>
                  <a:lnTo>
                    <a:pt x="75222" y="13436"/>
                  </a:lnTo>
                  <a:lnTo>
                    <a:pt x="75031" y="14071"/>
                  </a:lnTo>
                  <a:lnTo>
                    <a:pt x="74688" y="28384"/>
                  </a:lnTo>
                  <a:lnTo>
                    <a:pt x="86537" y="32727"/>
                  </a:lnTo>
                  <a:lnTo>
                    <a:pt x="88823" y="33705"/>
                  </a:lnTo>
                  <a:lnTo>
                    <a:pt x="90919" y="33731"/>
                  </a:lnTo>
                  <a:lnTo>
                    <a:pt x="96164" y="31102"/>
                  </a:lnTo>
                  <a:lnTo>
                    <a:pt x="96296" y="30568"/>
                  </a:lnTo>
                  <a:lnTo>
                    <a:pt x="90373" y="30568"/>
                  </a:lnTo>
                  <a:lnTo>
                    <a:pt x="89179" y="30518"/>
                  </a:lnTo>
                  <a:lnTo>
                    <a:pt x="87600" y="29845"/>
                  </a:lnTo>
                  <a:lnTo>
                    <a:pt x="77812" y="26174"/>
                  </a:lnTo>
                  <a:lnTo>
                    <a:pt x="78029" y="17399"/>
                  </a:lnTo>
                  <a:lnTo>
                    <a:pt x="78041" y="14782"/>
                  </a:lnTo>
                  <a:lnTo>
                    <a:pt x="78892" y="11836"/>
                  </a:lnTo>
                  <a:lnTo>
                    <a:pt x="78730" y="11658"/>
                  </a:lnTo>
                  <a:close/>
                </a:path>
                <a:path w="99694" h="56515">
                  <a:moveTo>
                    <a:pt x="96856" y="17424"/>
                  </a:moveTo>
                  <a:lnTo>
                    <a:pt x="91503" y="17424"/>
                  </a:lnTo>
                  <a:lnTo>
                    <a:pt x="92990" y="17729"/>
                  </a:lnTo>
                  <a:lnTo>
                    <a:pt x="95453" y="20497"/>
                  </a:lnTo>
                  <a:lnTo>
                    <a:pt x="94825" y="23926"/>
                  </a:lnTo>
                  <a:lnTo>
                    <a:pt x="94699" y="24523"/>
                  </a:lnTo>
                  <a:lnTo>
                    <a:pt x="94340" y="25717"/>
                  </a:lnTo>
                  <a:lnTo>
                    <a:pt x="94094" y="26708"/>
                  </a:lnTo>
                  <a:lnTo>
                    <a:pt x="93141" y="29184"/>
                  </a:lnTo>
                  <a:lnTo>
                    <a:pt x="90373" y="30568"/>
                  </a:lnTo>
                  <a:lnTo>
                    <a:pt x="96296" y="30568"/>
                  </a:lnTo>
                  <a:lnTo>
                    <a:pt x="97291" y="26555"/>
                  </a:lnTo>
                  <a:lnTo>
                    <a:pt x="99161" y="20078"/>
                  </a:lnTo>
                  <a:lnTo>
                    <a:pt x="96856" y="17424"/>
                  </a:lnTo>
                  <a:close/>
                </a:path>
                <a:path w="99694" h="56515">
                  <a:moveTo>
                    <a:pt x="52053" y="28244"/>
                  </a:moveTo>
                  <a:lnTo>
                    <a:pt x="51625" y="28244"/>
                  </a:lnTo>
                  <a:lnTo>
                    <a:pt x="51274" y="29184"/>
                  </a:lnTo>
                  <a:lnTo>
                    <a:pt x="50863" y="30530"/>
                  </a:lnTo>
                  <a:lnTo>
                    <a:pt x="52053" y="28244"/>
                  </a:lnTo>
                  <a:close/>
                </a:path>
                <a:path w="99694" h="56515">
                  <a:moveTo>
                    <a:pt x="92151" y="14211"/>
                  </a:moveTo>
                  <a:lnTo>
                    <a:pt x="88836" y="14719"/>
                  </a:lnTo>
                  <a:lnTo>
                    <a:pt x="88260" y="14871"/>
                  </a:lnTo>
                  <a:lnTo>
                    <a:pt x="85839" y="15595"/>
                  </a:lnTo>
                  <a:lnTo>
                    <a:pt x="84099" y="17399"/>
                  </a:lnTo>
                  <a:lnTo>
                    <a:pt x="80429" y="17945"/>
                  </a:lnTo>
                  <a:lnTo>
                    <a:pt x="78358" y="18110"/>
                  </a:lnTo>
                  <a:lnTo>
                    <a:pt x="78930" y="21450"/>
                  </a:lnTo>
                  <a:lnTo>
                    <a:pt x="80340" y="23926"/>
                  </a:lnTo>
                  <a:lnTo>
                    <a:pt x="81902" y="25717"/>
                  </a:lnTo>
                  <a:lnTo>
                    <a:pt x="85940" y="25349"/>
                  </a:lnTo>
                  <a:lnTo>
                    <a:pt x="85636" y="25044"/>
                  </a:lnTo>
                  <a:lnTo>
                    <a:pt x="85229" y="24523"/>
                  </a:lnTo>
                  <a:lnTo>
                    <a:pt x="86296" y="23850"/>
                  </a:lnTo>
                  <a:lnTo>
                    <a:pt x="85483" y="22580"/>
                  </a:lnTo>
                  <a:lnTo>
                    <a:pt x="85255" y="21513"/>
                  </a:lnTo>
                  <a:lnTo>
                    <a:pt x="86220" y="18986"/>
                  </a:lnTo>
                  <a:lnTo>
                    <a:pt x="88711" y="17945"/>
                  </a:lnTo>
                  <a:lnTo>
                    <a:pt x="89347" y="17767"/>
                  </a:lnTo>
                  <a:lnTo>
                    <a:pt x="91503" y="17424"/>
                  </a:lnTo>
                  <a:lnTo>
                    <a:pt x="96856" y="17424"/>
                  </a:lnTo>
                  <a:lnTo>
                    <a:pt x="94640" y="14871"/>
                  </a:lnTo>
                  <a:lnTo>
                    <a:pt x="92151" y="14211"/>
                  </a:lnTo>
                  <a:close/>
                </a:path>
                <a:path w="99694" h="56515">
                  <a:moveTo>
                    <a:pt x="78099" y="14581"/>
                  </a:moveTo>
                  <a:lnTo>
                    <a:pt x="78041" y="14782"/>
                  </a:lnTo>
                  <a:lnTo>
                    <a:pt x="78099" y="14581"/>
                  </a:lnTo>
                  <a:close/>
                </a:path>
                <a:path w="99694" h="56515">
                  <a:moveTo>
                    <a:pt x="78162" y="14363"/>
                  </a:moveTo>
                  <a:lnTo>
                    <a:pt x="78099" y="14581"/>
                  </a:lnTo>
                  <a:lnTo>
                    <a:pt x="78162" y="14363"/>
                  </a:lnTo>
                  <a:close/>
                </a:path>
                <a:path w="99694" h="56515">
                  <a:moveTo>
                    <a:pt x="74282" y="8432"/>
                  </a:moveTo>
                  <a:lnTo>
                    <a:pt x="71843" y="8953"/>
                  </a:lnTo>
                  <a:lnTo>
                    <a:pt x="71259" y="9042"/>
                  </a:lnTo>
                  <a:lnTo>
                    <a:pt x="70281" y="9258"/>
                  </a:lnTo>
                  <a:lnTo>
                    <a:pt x="76551" y="9258"/>
                  </a:lnTo>
                  <a:lnTo>
                    <a:pt x="76136" y="8801"/>
                  </a:lnTo>
                  <a:lnTo>
                    <a:pt x="74282" y="8432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1">
              <a:extLst>
                <a:ext uri="{FF2B5EF4-FFF2-40B4-BE49-F238E27FC236}">
                  <a16:creationId xmlns:a16="http://schemas.microsoft.com/office/drawing/2014/main" xmlns="" id="{4FC0ADAF-0FC6-17DB-DEB8-5BFF2AF9E1CC}"/>
                </a:ext>
              </a:extLst>
            </p:cNvPr>
            <p:cNvSpPr/>
            <p:nvPr/>
          </p:nvSpPr>
          <p:spPr>
            <a:xfrm>
              <a:off x="2700616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8966" y="15722"/>
                  </a:moveTo>
                  <a:lnTo>
                    <a:pt x="8382" y="15595"/>
                  </a:lnTo>
                  <a:lnTo>
                    <a:pt x="7785" y="15405"/>
                  </a:lnTo>
                  <a:lnTo>
                    <a:pt x="7162" y="15138"/>
                  </a:lnTo>
                  <a:lnTo>
                    <a:pt x="3251" y="13703"/>
                  </a:lnTo>
                  <a:lnTo>
                    <a:pt x="0" y="9829"/>
                  </a:lnTo>
                  <a:lnTo>
                    <a:pt x="1612" y="11950"/>
                  </a:lnTo>
                  <a:lnTo>
                    <a:pt x="5067" y="15773"/>
                  </a:lnTo>
                  <a:lnTo>
                    <a:pt x="8966" y="15722"/>
                  </a:lnTo>
                  <a:close/>
                </a:path>
                <a:path w="16510" h="15875">
                  <a:moveTo>
                    <a:pt x="16040" y="3187"/>
                  </a:moveTo>
                  <a:lnTo>
                    <a:pt x="11963" y="0"/>
                  </a:lnTo>
                  <a:lnTo>
                    <a:pt x="11036" y="12"/>
                  </a:lnTo>
                  <a:lnTo>
                    <a:pt x="9982" y="177"/>
                  </a:lnTo>
                  <a:lnTo>
                    <a:pt x="9258" y="393"/>
                  </a:lnTo>
                  <a:lnTo>
                    <a:pt x="6858" y="1397"/>
                  </a:lnTo>
                  <a:lnTo>
                    <a:pt x="5892" y="3924"/>
                  </a:lnTo>
                  <a:lnTo>
                    <a:pt x="6121" y="4991"/>
                  </a:lnTo>
                  <a:lnTo>
                    <a:pt x="6934" y="6261"/>
                  </a:lnTo>
                  <a:lnTo>
                    <a:pt x="5359" y="7264"/>
                  </a:lnTo>
                  <a:lnTo>
                    <a:pt x="5638" y="7632"/>
                  </a:lnTo>
                  <a:lnTo>
                    <a:pt x="4584" y="7759"/>
                  </a:lnTo>
                  <a:lnTo>
                    <a:pt x="4343" y="7912"/>
                  </a:lnTo>
                  <a:lnTo>
                    <a:pt x="2451" y="8026"/>
                  </a:lnTo>
                  <a:lnTo>
                    <a:pt x="5041" y="11061"/>
                  </a:lnTo>
                  <a:lnTo>
                    <a:pt x="8077" y="12192"/>
                  </a:lnTo>
                  <a:lnTo>
                    <a:pt x="9715" y="12890"/>
                  </a:lnTo>
                  <a:lnTo>
                    <a:pt x="10998" y="12979"/>
                  </a:lnTo>
                  <a:lnTo>
                    <a:pt x="13779" y="11595"/>
                  </a:lnTo>
                  <a:lnTo>
                    <a:pt x="14732" y="9118"/>
                  </a:lnTo>
                  <a:lnTo>
                    <a:pt x="15354" y="6858"/>
                  </a:lnTo>
                  <a:lnTo>
                    <a:pt x="16040" y="3187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12">
              <a:extLst>
                <a:ext uri="{FF2B5EF4-FFF2-40B4-BE49-F238E27FC236}">
                  <a16:creationId xmlns:a16="http://schemas.microsoft.com/office/drawing/2014/main" xmlns="" id="{91A1521B-664A-8EC1-26EA-474B9407781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72397" y="666851"/>
              <a:ext cx="12280" cy="12775"/>
            </a:xfrm>
            <a:prstGeom prst="rect">
              <a:avLst/>
            </a:prstGeom>
          </p:spPr>
        </p:pic>
        <p:pic>
          <p:nvPicPr>
            <p:cNvPr id="51" name="object 13">
              <a:extLst>
                <a:ext uri="{FF2B5EF4-FFF2-40B4-BE49-F238E27FC236}">
                  <a16:creationId xmlns:a16="http://schemas.microsoft.com/office/drawing/2014/main" xmlns="" id="{EA1EB914-C4FB-BF18-AEB8-A8F4D9DAC33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09644" y="610693"/>
              <a:ext cx="239269" cy="557584"/>
            </a:xfrm>
            <a:prstGeom prst="rect">
              <a:avLst/>
            </a:prstGeom>
          </p:spPr>
        </p:pic>
        <p:sp>
          <p:nvSpPr>
            <p:cNvPr id="52" name="object 14">
              <a:extLst>
                <a:ext uri="{FF2B5EF4-FFF2-40B4-BE49-F238E27FC236}">
                  <a16:creationId xmlns:a16="http://schemas.microsoft.com/office/drawing/2014/main" xmlns="" id="{AB6A7C5D-EB82-5D0D-DD7B-6B74925EF2FF}"/>
                </a:ext>
              </a:extLst>
            </p:cNvPr>
            <p:cNvSpPr/>
            <p:nvPr/>
          </p:nvSpPr>
          <p:spPr>
            <a:xfrm>
              <a:off x="2548255" y="1092783"/>
              <a:ext cx="138430" cy="107314"/>
            </a:xfrm>
            <a:custGeom>
              <a:avLst/>
              <a:gdLst/>
              <a:ahLst/>
              <a:cxnLst/>
              <a:rect l="l" t="t" r="r" b="b"/>
              <a:pathLst>
                <a:path w="138430" h="107315">
                  <a:moveTo>
                    <a:pt x="39662" y="65532"/>
                  </a:moveTo>
                  <a:lnTo>
                    <a:pt x="39408" y="65633"/>
                  </a:lnTo>
                  <a:lnTo>
                    <a:pt x="39662" y="65532"/>
                  </a:lnTo>
                  <a:close/>
                </a:path>
                <a:path w="138430" h="107315">
                  <a:moveTo>
                    <a:pt x="94475" y="99415"/>
                  </a:moveTo>
                  <a:lnTo>
                    <a:pt x="94005" y="96596"/>
                  </a:lnTo>
                  <a:lnTo>
                    <a:pt x="82740" y="91719"/>
                  </a:lnTo>
                  <a:lnTo>
                    <a:pt x="74968" y="87261"/>
                  </a:lnTo>
                  <a:lnTo>
                    <a:pt x="70472" y="84010"/>
                  </a:lnTo>
                  <a:lnTo>
                    <a:pt x="69011" y="82753"/>
                  </a:lnTo>
                  <a:lnTo>
                    <a:pt x="61239" y="77101"/>
                  </a:lnTo>
                  <a:lnTo>
                    <a:pt x="60363" y="76466"/>
                  </a:lnTo>
                  <a:lnTo>
                    <a:pt x="54394" y="77101"/>
                  </a:lnTo>
                  <a:lnTo>
                    <a:pt x="51752" y="76047"/>
                  </a:lnTo>
                  <a:lnTo>
                    <a:pt x="49504" y="74803"/>
                  </a:lnTo>
                  <a:lnTo>
                    <a:pt x="47599" y="73482"/>
                  </a:lnTo>
                  <a:lnTo>
                    <a:pt x="32804" y="73406"/>
                  </a:lnTo>
                  <a:lnTo>
                    <a:pt x="20218" y="70878"/>
                  </a:lnTo>
                  <a:lnTo>
                    <a:pt x="15544" y="69278"/>
                  </a:lnTo>
                  <a:lnTo>
                    <a:pt x="11468" y="67894"/>
                  </a:lnTo>
                  <a:lnTo>
                    <a:pt x="8191" y="66446"/>
                  </a:lnTo>
                  <a:lnTo>
                    <a:pt x="4267" y="69278"/>
                  </a:lnTo>
                  <a:lnTo>
                    <a:pt x="12" y="67945"/>
                  </a:lnTo>
                  <a:lnTo>
                    <a:pt x="11633" y="76936"/>
                  </a:lnTo>
                  <a:lnTo>
                    <a:pt x="22161" y="78193"/>
                  </a:lnTo>
                  <a:lnTo>
                    <a:pt x="34429" y="82448"/>
                  </a:lnTo>
                  <a:lnTo>
                    <a:pt x="39611" y="94386"/>
                  </a:lnTo>
                  <a:lnTo>
                    <a:pt x="47320" y="106972"/>
                  </a:lnTo>
                  <a:lnTo>
                    <a:pt x="52349" y="104927"/>
                  </a:lnTo>
                  <a:lnTo>
                    <a:pt x="64465" y="101612"/>
                  </a:lnTo>
                  <a:lnTo>
                    <a:pt x="74422" y="99987"/>
                  </a:lnTo>
                  <a:lnTo>
                    <a:pt x="81153" y="99466"/>
                  </a:lnTo>
                  <a:lnTo>
                    <a:pt x="83629" y="99415"/>
                  </a:lnTo>
                  <a:lnTo>
                    <a:pt x="94475" y="99415"/>
                  </a:lnTo>
                  <a:close/>
                </a:path>
                <a:path w="138430" h="107315">
                  <a:moveTo>
                    <a:pt x="109677" y="21996"/>
                  </a:moveTo>
                  <a:lnTo>
                    <a:pt x="108851" y="18707"/>
                  </a:lnTo>
                  <a:lnTo>
                    <a:pt x="108254" y="16344"/>
                  </a:lnTo>
                  <a:lnTo>
                    <a:pt x="102768" y="14528"/>
                  </a:lnTo>
                  <a:lnTo>
                    <a:pt x="105422" y="4635"/>
                  </a:lnTo>
                  <a:lnTo>
                    <a:pt x="106667" y="0"/>
                  </a:lnTo>
                  <a:lnTo>
                    <a:pt x="96037" y="4635"/>
                  </a:lnTo>
                  <a:lnTo>
                    <a:pt x="93891" y="4584"/>
                  </a:lnTo>
                  <a:lnTo>
                    <a:pt x="89776" y="5372"/>
                  </a:lnTo>
                  <a:lnTo>
                    <a:pt x="87172" y="8394"/>
                  </a:lnTo>
                  <a:lnTo>
                    <a:pt x="89395" y="14528"/>
                  </a:lnTo>
                  <a:lnTo>
                    <a:pt x="89496" y="16344"/>
                  </a:lnTo>
                  <a:lnTo>
                    <a:pt x="89141" y="22644"/>
                  </a:lnTo>
                  <a:lnTo>
                    <a:pt x="98628" y="18707"/>
                  </a:lnTo>
                  <a:lnTo>
                    <a:pt x="102501" y="19710"/>
                  </a:lnTo>
                  <a:lnTo>
                    <a:pt x="104368" y="22707"/>
                  </a:lnTo>
                  <a:lnTo>
                    <a:pt x="106311" y="22009"/>
                  </a:lnTo>
                  <a:lnTo>
                    <a:pt x="109677" y="21996"/>
                  </a:lnTo>
                  <a:close/>
                </a:path>
                <a:path w="138430" h="107315">
                  <a:moveTo>
                    <a:pt x="138023" y="59182"/>
                  </a:moveTo>
                  <a:lnTo>
                    <a:pt x="126695" y="59499"/>
                  </a:lnTo>
                  <a:lnTo>
                    <a:pt x="125907" y="51371"/>
                  </a:lnTo>
                  <a:lnTo>
                    <a:pt x="119138" y="47904"/>
                  </a:lnTo>
                  <a:lnTo>
                    <a:pt x="113474" y="47396"/>
                  </a:lnTo>
                  <a:lnTo>
                    <a:pt x="111379" y="47218"/>
                  </a:lnTo>
                  <a:lnTo>
                    <a:pt x="107683" y="47396"/>
                  </a:lnTo>
                  <a:lnTo>
                    <a:pt x="107759" y="42214"/>
                  </a:lnTo>
                  <a:lnTo>
                    <a:pt x="107835" y="37807"/>
                  </a:lnTo>
                  <a:lnTo>
                    <a:pt x="98717" y="37807"/>
                  </a:lnTo>
                  <a:lnTo>
                    <a:pt x="94627" y="37338"/>
                  </a:lnTo>
                  <a:lnTo>
                    <a:pt x="90385" y="39535"/>
                  </a:lnTo>
                  <a:lnTo>
                    <a:pt x="87033" y="42214"/>
                  </a:lnTo>
                  <a:lnTo>
                    <a:pt x="82575" y="40208"/>
                  </a:lnTo>
                  <a:lnTo>
                    <a:pt x="80276" y="38836"/>
                  </a:lnTo>
                  <a:lnTo>
                    <a:pt x="78841" y="41262"/>
                  </a:lnTo>
                  <a:lnTo>
                    <a:pt x="76708" y="43853"/>
                  </a:lnTo>
                  <a:lnTo>
                    <a:pt x="73609" y="45605"/>
                  </a:lnTo>
                  <a:lnTo>
                    <a:pt x="64338" y="51435"/>
                  </a:lnTo>
                  <a:lnTo>
                    <a:pt x="63500" y="59499"/>
                  </a:lnTo>
                  <a:lnTo>
                    <a:pt x="63385" y="63042"/>
                  </a:lnTo>
                  <a:lnTo>
                    <a:pt x="63207" y="64033"/>
                  </a:lnTo>
                  <a:lnTo>
                    <a:pt x="66306" y="67449"/>
                  </a:lnTo>
                  <a:lnTo>
                    <a:pt x="70421" y="66725"/>
                  </a:lnTo>
                  <a:lnTo>
                    <a:pt x="70789" y="78308"/>
                  </a:lnTo>
                  <a:lnTo>
                    <a:pt x="74663" y="83375"/>
                  </a:lnTo>
                  <a:lnTo>
                    <a:pt x="79121" y="84531"/>
                  </a:lnTo>
                  <a:lnTo>
                    <a:pt x="81267" y="84340"/>
                  </a:lnTo>
                  <a:lnTo>
                    <a:pt x="91948" y="93345"/>
                  </a:lnTo>
                  <a:lnTo>
                    <a:pt x="99225" y="93992"/>
                  </a:lnTo>
                  <a:lnTo>
                    <a:pt x="103365" y="90957"/>
                  </a:lnTo>
                  <a:lnTo>
                    <a:pt x="104686" y="88900"/>
                  </a:lnTo>
                  <a:lnTo>
                    <a:pt x="105943" y="84645"/>
                  </a:lnTo>
                  <a:lnTo>
                    <a:pt x="105638" y="84340"/>
                  </a:lnTo>
                  <a:lnTo>
                    <a:pt x="102958" y="81661"/>
                  </a:lnTo>
                  <a:lnTo>
                    <a:pt x="112077" y="81826"/>
                  </a:lnTo>
                  <a:lnTo>
                    <a:pt x="112141" y="81661"/>
                  </a:lnTo>
                  <a:lnTo>
                    <a:pt x="114122" y="76949"/>
                  </a:lnTo>
                  <a:lnTo>
                    <a:pt x="128663" y="77444"/>
                  </a:lnTo>
                  <a:lnTo>
                    <a:pt x="129641" y="76949"/>
                  </a:lnTo>
                  <a:lnTo>
                    <a:pt x="135686" y="73926"/>
                  </a:lnTo>
                  <a:lnTo>
                    <a:pt x="137896" y="69519"/>
                  </a:lnTo>
                  <a:lnTo>
                    <a:pt x="138010" y="67449"/>
                  </a:lnTo>
                  <a:lnTo>
                    <a:pt x="138023" y="66725"/>
                  </a:lnTo>
                  <a:lnTo>
                    <a:pt x="138023" y="59499"/>
                  </a:lnTo>
                  <a:lnTo>
                    <a:pt x="138023" y="59182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5">
              <a:extLst>
                <a:ext uri="{FF2B5EF4-FFF2-40B4-BE49-F238E27FC236}">
                  <a16:creationId xmlns:a16="http://schemas.microsoft.com/office/drawing/2014/main" xmlns="" id="{23682C1E-2C52-0175-2D4A-026AAC8B45C1}"/>
                </a:ext>
              </a:extLst>
            </p:cNvPr>
            <p:cNvSpPr/>
            <p:nvPr/>
          </p:nvSpPr>
          <p:spPr>
            <a:xfrm>
              <a:off x="2553347" y="1096479"/>
              <a:ext cx="156210" cy="97790"/>
            </a:xfrm>
            <a:custGeom>
              <a:avLst/>
              <a:gdLst/>
              <a:ahLst/>
              <a:cxnLst/>
              <a:rect l="l" t="t" r="r" b="b"/>
              <a:pathLst>
                <a:path w="156210" h="97790">
                  <a:moveTo>
                    <a:pt x="78854" y="91643"/>
                  </a:moveTo>
                  <a:lnTo>
                    <a:pt x="49771" y="78752"/>
                  </a:lnTo>
                  <a:lnTo>
                    <a:pt x="42240" y="73647"/>
                  </a:lnTo>
                  <a:lnTo>
                    <a:pt x="35814" y="71120"/>
                  </a:lnTo>
                  <a:lnTo>
                    <a:pt x="32969" y="70129"/>
                  </a:lnTo>
                  <a:lnTo>
                    <a:pt x="24599" y="69786"/>
                  </a:lnTo>
                  <a:lnTo>
                    <a:pt x="17018" y="67894"/>
                  </a:lnTo>
                  <a:lnTo>
                    <a:pt x="11595" y="66103"/>
                  </a:lnTo>
                  <a:lnTo>
                    <a:pt x="8102" y="65239"/>
                  </a:lnTo>
                  <a:lnTo>
                    <a:pt x="4826" y="64071"/>
                  </a:lnTo>
                  <a:lnTo>
                    <a:pt x="2476" y="63157"/>
                  </a:lnTo>
                  <a:lnTo>
                    <a:pt x="1930" y="63461"/>
                  </a:lnTo>
                  <a:lnTo>
                    <a:pt x="1066" y="63893"/>
                  </a:lnTo>
                  <a:lnTo>
                    <a:pt x="0" y="64211"/>
                  </a:lnTo>
                  <a:lnTo>
                    <a:pt x="11811" y="69748"/>
                  </a:lnTo>
                  <a:lnTo>
                    <a:pt x="21640" y="70739"/>
                  </a:lnTo>
                  <a:lnTo>
                    <a:pt x="33274" y="75450"/>
                  </a:lnTo>
                  <a:lnTo>
                    <a:pt x="42075" y="95567"/>
                  </a:lnTo>
                  <a:lnTo>
                    <a:pt x="45212" y="97777"/>
                  </a:lnTo>
                  <a:lnTo>
                    <a:pt x="42227" y="86931"/>
                  </a:lnTo>
                  <a:lnTo>
                    <a:pt x="48996" y="87083"/>
                  </a:lnTo>
                  <a:lnTo>
                    <a:pt x="61087" y="88265"/>
                  </a:lnTo>
                  <a:lnTo>
                    <a:pt x="70523" y="89776"/>
                  </a:lnTo>
                  <a:lnTo>
                    <a:pt x="76657" y="91084"/>
                  </a:lnTo>
                  <a:lnTo>
                    <a:pt x="78854" y="91643"/>
                  </a:lnTo>
                  <a:close/>
                </a:path>
                <a:path w="156210" h="97790">
                  <a:moveTo>
                    <a:pt x="95986" y="101"/>
                  </a:moveTo>
                  <a:lnTo>
                    <a:pt x="91859" y="1778"/>
                  </a:lnTo>
                  <a:lnTo>
                    <a:pt x="91109" y="7988"/>
                  </a:lnTo>
                  <a:lnTo>
                    <a:pt x="87045" y="10807"/>
                  </a:lnTo>
                  <a:lnTo>
                    <a:pt x="84747" y="15354"/>
                  </a:lnTo>
                  <a:lnTo>
                    <a:pt x="90576" y="13589"/>
                  </a:lnTo>
                  <a:lnTo>
                    <a:pt x="94043" y="12636"/>
                  </a:lnTo>
                  <a:lnTo>
                    <a:pt x="95758" y="5778"/>
                  </a:lnTo>
                  <a:lnTo>
                    <a:pt x="95986" y="101"/>
                  </a:lnTo>
                  <a:close/>
                </a:path>
                <a:path w="156210" h="97790">
                  <a:moveTo>
                    <a:pt x="99593" y="85204"/>
                  </a:moveTo>
                  <a:lnTo>
                    <a:pt x="93624" y="81432"/>
                  </a:lnTo>
                  <a:lnTo>
                    <a:pt x="87020" y="75768"/>
                  </a:lnTo>
                  <a:lnTo>
                    <a:pt x="82308" y="74510"/>
                  </a:lnTo>
                  <a:lnTo>
                    <a:pt x="85445" y="87718"/>
                  </a:lnTo>
                  <a:lnTo>
                    <a:pt x="94564" y="86779"/>
                  </a:lnTo>
                  <a:lnTo>
                    <a:pt x="99593" y="85204"/>
                  </a:lnTo>
                  <a:close/>
                </a:path>
                <a:path w="156210" h="97790">
                  <a:moveTo>
                    <a:pt x="112306" y="22301"/>
                  </a:moveTo>
                  <a:lnTo>
                    <a:pt x="82550" y="22301"/>
                  </a:lnTo>
                  <a:lnTo>
                    <a:pt x="76695" y="22301"/>
                  </a:lnTo>
                  <a:lnTo>
                    <a:pt x="77609" y="23774"/>
                  </a:lnTo>
                  <a:lnTo>
                    <a:pt x="78193" y="25412"/>
                  </a:lnTo>
                  <a:lnTo>
                    <a:pt x="78117" y="27076"/>
                  </a:lnTo>
                  <a:lnTo>
                    <a:pt x="101257" y="24536"/>
                  </a:lnTo>
                  <a:lnTo>
                    <a:pt x="112306" y="22301"/>
                  </a:lnTo>
                  <a:close/>
                </a:path>
                <a:path w="156210" h="97790">
                  <a:moveTo>
                    <a:pt x="129463" y="61785"/>
                  </a:moveTo>
                  <a:lnTo>
                    <a:pt x="127101" y="55816"/>
                  </a:lnTo>
                  <a:lnTo>
                    <a:pt x="121132" y="58166"/>
                  </a:lnTo>
                  <a:lnTo>
                    <a:pt x="126949" y="60680"/>
                  </a:lnTo>
                  <a:lnTo>
                    <a:pt x="125539" y="63982"/>
                  </a:lnTo>
                  <a:lnTo>
                    <a:pt x="85356" y="51854"/>
                  </a:lnTo>
                  <a:lnTo>
                    <a:pt x="84442" y="51092"/>
                  </a:lnTo>
                  <a:lnTo>
                    <a:pt x="83870" y="50622"/>
                  </a:lnTo>
                  <a:lnTo>
                    <a:pt x="74917" y="44335"/>
                  </a:lnTo>
                  <a:lnTo>
                    <a:pt x="70662" y="40881"/>
                  </a:lnTo>
                  <a:lnTo>
                    <a:pt x="85293" y="39928"/>
                  </a:lnTo>
                  <a:lnTo>
                    <a:pt x="94881" y="42608"/>
                  </a:lnTo>
                  <a:lnTo>
                    <a:pt x="87490" y="44335"/>
                  </a:lnTo>
                  <a:lnTo>
                    <a:pt x="86080" y="47790"/>
                  </a:lnTo>
                  <a:lnTo>
                    <a:pt x="88747" y="51092"/>
                  </a:lnTo>
                  <a:lnTo>
                    <a:pt x="92202" y="52197"/>
                  </a:lnTo>
                  <a:lnTo>
                    <a:pt x="104787" y="47485"/>
                  </a:lnTo>
                  <a:lnTo>
                    <a:pt x="113271" y="51092"/>
                  </a:lnTo>
                  <a:lnTo>
                    <a:pt x="107454" y="57696"/>
                  </a:lnTo>
                  <a:lnTo>
                    <a:pt x="100063" y="57543"/>
                  </a:lnTo>
                  <a:lnTo>
                    <a:pt x="113118" y="59893"/>
                  </a:lnTo>
                  <a:lnTo>
                    <a:pt x="116420" y="57696"/>
                  </a:lnTo>
                  <a:lnTo>
                    <a:pt x="119710" y="55499"/>
                  </a:lnTo>
                  <a:lnTo>
                    <a:pt x="126479" y="50622"/>
                  </a:lnTo>
                  <a:lnTo>
                    <a:pt x="118160" y="47485"/>
                  </a:lnTo>
                  <a:lnTo>
                    <a:pt x="115633" y="46532"/>
                  </a:lnTo>
                  <a:lnTo>
                    <a:pt x="115112" y="46380"/>
                  </a:lnTo>
                  <a:lnTo>
                    <a:pt x="103835" y="43078"/>
                  </a:lnTo>
                  <a:lnTo>
                    <a:pt x="99745" y="46380"/>
                  </a:lnTo>
                  <a:lnTo>
                    <a:pt x="102425" y="40246"/>
                  </a:lnTo>
                  <a:lnTo>
                    <a:pt x="101866" y="39928"/>
                  </a:lnTo>
                  <a:lnTo>
                    <a:pt x="101473" y="39700"/>
                  </a:lnTo>
                  <a:lnTo>
                    <a:pt x="95821" y="36474"/>
                  </a:lnTo>
                  <a:lnTo>
                    <a:pt x="86855" y="35534"/>
                  </a:lnTo>
                  <a:lnTo>
                    <a:pt x="82613" y="38366"/>
                  </a:lnTo>
                  <a:lnTo>
                    <a:pt x="78689" y="39700"/>
                  </a:lnTo>
                  <a:lnTo>
                    <a:pt x="75552" y="38773"/>
                  </a:lnTo>
                  <a:lnTo>
                    <a:pt x="73482" y="37604"/>
                  </a:lnTo>
                  <a:lnTo>
                    <a:pt x="72199" y="39217"/>
                  </a:lnTo>
                  <a:lnTo>
                    <a:pt x="70561" y="40754"/>
                  </a:lnTo>
                  <a:lnTo>
                    <a:pt x="68503" y="41922"/>
                  </a:lnTo>
                  <a:lnTo>
                    <a:pt x="68199" y="42113"/>
                  </a:lnTo>
                  <a:lnTo>
                    <a:pt x="67703" y="42481"/>
                  </a:lnTo>
                  <a:lnTo>
                    <a:pt x="68046" y="44577"/>
                  </a:lnTo>
                  <a:lnTo>
                    <a:pt x="66890" y="46532"/>
                  </a:lnTo>
                  <a:lnTo>
                    <a:pt x="65163" y="51257"/>
                  </a:lnTo>
                  <a:lnTo>
                    <a:pt x="72555" y="51092"/>
                  </a:lnTo>
                  <a:lnTo>
                    <a:pt x="72402" y="63792"/>
                  </a:lnTo>
                  <a:lnTo>
                    <a:pt x="70040" y="61302"/>
                  </a:lnTo>
                  <a:lnTo>
                    <a:pt x="69405" y="71043"/>
                  </a:lnTo>
                  <a:lnTo>
                    <a:pt x="72872" y="76390"/>
                  </a:lnTo>
                  <a:lnTo>
                    <a:pt x="77901" y="82054"/>
                  </a:lnTo>
                  <a:lnTo>
                    <a:pt x="77266" y="75768"/>
                  </a:lnTo>
                  <a:lnTo>
                    <a:pt x="76327" y="67906"/>
                  </a:lnTo>
                  <a:lnTo>
                    <a:pt x="72580" y="63995"/>
                  </a:lnTo>
                  <a:lnTo>
                    <a:pt x="89535" y="64147"/>
                  </a:lnTo>
                  <a:lnTo>
                    <a:pt x="94665" y="71018"/>
                  </a:lnTo>
                  <a:lnTo>
                    <a:pt x="101193" y="72351"/>
                  </a:lnTo>
                  <a:lnTo>
                    <a:pt x="106845" y="71018"/>
                  </a:lnTo>
                  <a:lnTo>
                    <a:pt x="109181" y="69964"/>
                  </a:lnTo>
                  <a:lnTo>
                    <a:pt x="122110" y="71069"/>
                  </a:lnTo>
                  <a:lnTo>
                    <a:pt x="124218" y="69964"/>
                  </a:lnTo>
                  <a:lnTo>
                    <a:pt x="126949" y="68541"/>
                  </a:lnTo>
                  <a:lnTo>
                    <a:pt x="127990" y="67983"/>
                  </a:lnTo>
                  <a:lnTo>
                    <a:pt x="129438" y="64147"/>
                  </a:lnTo>
                  <a:lnTo>
                    <a:pt x="129463" y="61785"/>
                  </a:lnTo>
                  <a:close/>
                </a:path>
                <a:path w="156210" h="97790">
                  <a:moveTo>
                    <a:pt x="155714" y="5283"/>
                  </a:moveTo>
                  <a:lnTo>
                    <a:pt x="155232" y="0"/>
                  </a:lnTo>
                  <a:lnTo>
                    <a:pt x="137668" y="9588"/>
                  </a:lnTo>
                  <a:lnTo>
                    <a:pt x="120777" y="15976"/>
                  </a:lnTo>
                  <a:lnTo>
                    <a:pt x="86080" y="22212"/>
                  </a:lnTo>
                  <a:lnTo>
                    <a:pt x="112712" y="22212"/>
                  </a:lnTo>
                  <a:lnTo>
                    <a:pt x="120230" y="20688"/>
                  </a:lnTo>
                  <a:lnTo>
                    <a:pt x="133070" y="17183"/>
                  </a:lnTo>
                  <a:lnTo>
                    <a:pt x="137795" y="15646"/>
                  </a:lnTo>
                  <a:lnTo>
                    <a:pt x="155714" y="5283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6">
              <a:extLst>
                <a:ext uri="{FF2B5EF4-FFF2-40B4-BE49-F238E27FC236}">
                  <a16:creationId xmlns:a16="http://schemas.microsoft.com/office/drawing/2014/main" xmlns="" id="{B1279B92-DA67-4134-AE0C-BE0AD32F19B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73959" y="1138300"/>
              <a:ext cx="6642" cy="2565"/>
            </a:xfrm>
            <a:prstGeom prst="rect">
              <a:avLst/>
            </a:prstGeom>
          </p:spPr>
        </p:pic>
        <p:pic>
          <p:nvPicPr>
            <p:cNvPr id="55" name="object 17">
              <a:extLst>
                <a:ext uri="{FF2B5EF4-FFF2-40B4-BE49-F238E27FC236}">
                  <a16:creationId xmlns:a16="http://schemas.microsoft.com/office/drawing/2014/main" xmlns="" id="{65906B94-1389-1DDF-92A0-89B936BC64C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56455" y="1083891"/>
              <a:ext cx="76104" cy="82643"/>
            </a:xfrm>
            <a:prstGeom prst="rect">
              <a:avLst/>
            </a:prstGeom>
          </p:spPr>
        </p:pic>
        <p:pic>
          <p:nvPicPr>
            <p:cNvPr id="56" name="object 18">
              <a:extLst>
                <a:ext uri="{FF2B5EF4-FFF2-40B4-BE49-F238E27FC236}">
                  <a16:creationId xmlns:a16="http://schemas.microsoft.com/office/drawing/2014/main" xmlns="" id="{DB07808D-52F8-8DE5-2CC5-5D20B395F14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65742" y="1137170"/>
              <a:ext cx="29248" cy="15773"/>
            </a:xfrm>
            <a:prstGeom prst="rect">
              <a:avLst/>
            </a:prstGeom>
          </p:spPr>
        </p:pic>
        <p:pic>
          <p:nvPicPr>
            <p:cNvPr id="57" name="object 19">
              <a:extLst>
                <a:ext uri="{FF2B5EF4-FFF2-40B4-BE49-F238E27FC236}">
                  <a16:creationId xmlns:a16="http://schemas.microsoft.com/office/drawing/2014/main" xmlns="" id="{988CA873-70EC-665C-CA14-E0B296352E0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43159" y="1040348"/>
              <a:ext cx="314471" cy="127342"/>
            </a:xfrm>
            <a:prstGeom prst="rect">
              <a:avLst/>
            </a:prstGeom>
          </p:spPr>
        </p:pic>
        <p:pic>
          <p:nvPicPr>
            <p:cNvPr id="58" name="object 20">
              <a:extLst>
                <a:ext uri="{FF2B5EF4-FFF2-40B4-BE49-F238E27FC236}">
                  <a16:creationId xmlns:a16="http://schemas.microsoft.com/office/drawing/2014/main" xmlns="" id="{CD0743B2-511B-80D0-BBEB-6A1DEB1A56B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3345" y="693369"/>
              <a:ext cx="33858" cy="6921"/>
            </a:xfrm>
            <a:prstGeom prst="rect">
              <a:avLst/>
            </a:prstGeom>
          </p:spPr>
        </p:pic>
        <p:sp>
          <p:nvSpPr>
            <p:cNvPr id="59" name="object 21">
              <a:extLst>
                <a:ext uri="{FF2B5EF4-FFF2-40B4-BE49-F238E27FC236}">
                  <a16:creationId xmlns:a16="http://schemas.microsoft.com/office/drawing/2014/main" xmlns="" id="{5B803722-519C-A1DA-0FA1-23EE423F21FA}"/>
                </a:ext>
              </a:extLst>
            </p:cNvPr>
            <p:cNvSpPr/>
            <p:nvPr/>
          </p:nvSpPr>
          <p:spPr>
            <a:xfrm>
              <a:off x="2375940" y="654591"/>
              <a:ext cx="37465" cy="31750"/>
            </a:xfrm>
            <a:custGeom>
              <a:avLst/>
              <a:gdLst/>
              <a:ahLst/>
              <a:cxnLst/>
              <a:rect l="l" t="t" r="r" b="b"/>
              <a:pathLst>
                <a:path w="37464" h="31750">
                  <a:moveTo>
                    <a:pt x="15100" y="0"/>
                  </a:moveTo>
                  <a:lnTo>
                    <a:pt x="14376" y="177"/>
                  </a:lnTo>
                  <a:lnTo>
                    <a:pt x="14040" y="533"/>
                  </a:lnTo>
                  <a:lnTo>
                    <a:pt x="13995" y="2082"/>
                  </a:lnTo>
                  <a:lnTo>
                    <a:pt x="14096" y="2387"/>
                  </a:lnTo>
                  <a:lnTo>
                    <a:pt x="14414" y="15824"/>
                  </a:lnTo>
                  <a:lnTo>
                    <a:pt x="4038" y="20459"/>
                  </a:lnTo>
                  <a:lnTo>
                    <a:pt x="1676" y="21399"/>
                  </a:lnTo>
                  <a:lnTo>
                    <a:pt x="419" y="21717"/>
                  </a:lnTo>
                  <a:lnTo>
                    <a:pt x="0" y="21755"/>
                  </a:lnTo>
                  <a:lnTo>
                    <a:pt x="2971" y="22898"/>
                  </a:lnTo>
                  <a:lnTo>
                    <a:pt x="11582" y="26377"/>
                  </a:lnTo>
                  <a:lnTo>
                    <a:pt x="18745" y="31203"/>
                  </a:lnTo>
                  <a:lnTo>
                    <a:pt x="29286" y="30454"/>
                  </a:lnTo>
                  <a:lnTo>
                    <a:pt x="36804" y="17792"/>
                  </a:lnTo>
                  <a:lnTo>
                    <a:pt x="37020" y="17500"/>
                  </a:lnTo>
                  <a:lnTo>
                    <a:pt x="37325" y="16992"/>
                  </a:lnTo>
                  <a:lnTo>
                    <a:pt x="35890" y="14020"/>
                  </a:lnTo>
                  <a:lnTo>
                    <a:pt x="35255" y="12192"/>
                  </a:lnTo>
                  <a:lnTo>
                    <a:pt x="35090" y="11798"/>
                  </a:lnTo>
                  <a:lnTo>
                    <a:pt x="29946" y="3937"/>
                  </a:lnTo>
                  <a:lnTo>
                    <a:pt x="21666" y="1346"/>
                  </a:lnTo>
                  <a:lnTo>
                    <a:pt x="18046" y="533"/>
                  </a:lnTo>
                  <a:lnTo>
                    <a:pt x="15100" y="0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2">
              <a:extLst>
                <a:ext uri="{FF2B5EF4-FFF2-40B4-BE49-F238E27FC236}">
                  <a16:creationId xmlns:a16="http://schemas.microsoft.com/office/drawing/2014/main" xmlns="" id="{E31DAF71-99E7-3FD4-A02A-804849FF0747}"/>
                </a:ext>
              </a:extLst>
            </p:cNvPr>
            <p:cNvSpPr/>
            <p:nvPr/>
          </p:nvSpPr>
          <p:spPr>
            <a:xfrm>
              <a:off x="2365904" y="642910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4" h="56515">
                  <a:moveTo>
                    <a:pt x="74412" y="28244"/>
                  </a:moveTo>
                  <a:lnTo>
                    <a:pt x="47536" y="28244"/>
                  </a:lnTo>
                  <a:lnTo>
                    <a:pt x="48152" y="29870"/>
                  </a:lnTo>
                  <a:lnTo>
                    <a:pt x="48641" y="31584"/>
                  </a:lnTo>
                  <a:lnTo>
                    <a:pt x="70167" y="54635"/>
                  </a:lnTo>
                  <a:lnTo>
                    <a:pt x="73079" y="55276"/>
                  </a:lnTo>
                  <a:lnTo>
                    <a:pt x="80146" y="55954"/>
                  </a:lnTo>
                  <a:lnTo>
                    <a:pt x="89418" y="55077"/>
                  </a:lnTo>
                  <a:lnTo>
                    <a:pt x="94132" y="53149"/>
                  </a:lnTo>
                  <a:lnTo>
                    <a:pt x="81340" y="53136"/>
                  </a:lnTo>
                  <a:lnTo>
                    <a:pt x="76073" y="52565"/>
                  </a:lnTo>
                  <a:lnTo>
                    <a:pt x="90545" y="52565"/>
                  </a:lnTo>
                  <a:lnTo>
                    <a:pt x="96735" y="48933"/>
                  </a:lnTo>
                  <a:lnTo>
                    <a:pt x="91734" y="47757"/>
                  </a:lnTo>
                  <a:lnTo>
                    <a:pt x="84964" y="43786"/>
                  </a:lnTo>
                  <a:lnTo>
                    <a:pt x="77663" y="35381"/>
                  </a:lnTo>
                  <a:lnTo>
                    <a:pt x="74412" y="28244"/>
                  </a:lnTo>
                  <a:close/>
                </a:path>
                <a:path w="99694" h="56515">
                  <a:moveTo>
                    <a:pt x="69951" y="54597"/>
                  </a:moveTo>
                  <a:lnTo>
                    <a:pt x="70127" y="54635"/>
                  </a:lnTo>
                  <a:lnTo>
                    <a:pt x="69951" y="54597"/>
                  </a:lnTo>
                  <a:close/>
                </a:path>
                <a:path w="99694" h="56515">
                  <a:moveTo>
                    <a:pt x="97497" y="48475"/>
                  </a:moveTo>
                  <a:lnTo>
                    <a:pt x="90233" y="53098"/>
                  </a:lnTo>
                  <a:lnTo>
                    <a:pt x="81534" y="53149"/>
                  </a:lnTo>
                  <a:lnTo>
                    <a:pt x="94132" y="53149"/>
                  </a:lnTo>
                  <a:lnTo>
                    <a:pt x="99161" y="51092"/>
                  </a:lnTo>
                  <a:lnTo>
                    <a:pt x="98501" y="49987"/>
                  </a:lnTo>
                  <a:lnTo>
                    <a:pt x="98107" y="49390"/>
                  </a:lnTo>
                  <a:lnTo>
                    <a:pt x="98686" y="48996"/>
                  </a:lnTo>
                  <a:lnTo>
                    <a:pt x="97840" y="48983"/>
                  </a:lnTo>
                  <a:lnTo>
                    <a:pt x="97497" y="48475"/>
                  </a:lnTo>
                  <a:close/>
                </a:path>
                <a:path w="99694" h="56515">
                  <a:moveTo>
                    <a:pt x="81412" y="53136"/>
                  </a:moveTo>
                  <a:close/>
                </a:path>
                <a:path w="99694" h="56515">
                  <a:moveTo>
                    <a:pt x="90545" y="52565"/>
                  </a:moveTo>
                  <a:lnTo>
                    <a:pt x="76073" y="52565"/>
                  </a:lnTo>
                  <a:lnTo>
                    <a:pt x="81412" y="53136"/>
                  </a:lnTo>
                  <a:lnTo>
                    <a:pt x="89636" y="53098"/>
                  </a:lnTo>
                  <a:lnTo>
                    <a:pt x="90545" y="52565"/>
                  </a:lnTo>
                  <a:close/>
                </a:path>
                <a:path w="99694" h="56515">
                  <a:moveTo>
                    <a:pt x="98742" y="48958"/>
                  </a:moveTo>
                  <a:lnTo>
                    <a:pt x="98412" y="48996"/>
                  </a:lnTo>
                  <a:lnTo>
                    <a:pt x="98686" y="48996"/>
                  </a:lnTo>
                  <a:close/>
                </a:path>
                <a:path w="99694" h="56515">
                  <a:moveTo>
                    <a:pt x="7010" y="14211"/>
                  </a:moveTo>
                  <a:lnTo>
                    <a:pt x="4521" y="14871"/>
                  </a:lnTo>
                  <a:lnTo>
                    <a:pt x="0" y="20078"/>
                  </a:lnTo>
                  <a:lnTo>
                    <a:pt x="1911" y="26708"/>
                  </a:lnTo>
                  <a:lnTo>
                    <a:pt x="2997" y="31102"/>
                  </a:lnTo>
                  <a:lnTo>
                    <a:pt x="8242" y="33731"/>
                  </a:lnTo>
                  <a:lnTo>
                    <a:pt x="10337" y="33705"/>
                  </a:lnTo>
                  <a:lnTo>
                    <a:pt x="12623" y="32727"/>
                  </a:lnTo>
                  <a:lnTo>
                    <a:pt x="18513" y="30568"/>
                  </a:lnTo>
                  <a:lnTo>
                    <a:pt x="8788" y="30568"/>
                  </a:lnTo>
                  <a:lnTo>
                    <a:pt x="6019" y="29184"/>
                  </a:lnTo>
                  <a:lnTo>
                    <a:pt x="5067" y="26708"/>
                  </a:lnTo>
                  <a:lnTo>
                    <a:pt x="4820" y="25717"/>
                  </a:lnTo>
                  <a:lnTo>
                    <a:pt x="4461" y="24523"/>
                  </a:lnTo>
                  <a:lnTo>
                    <a:pt x="3708" y="20497"/>
                  </a:lnTo>
                  <a:lnTo>
                    <a:pt x="6086" y="17767"/>
                  </a:lnTo>
                  <a:lnTo>
                    <a:pt x="7658" y="17424"/>
                  </a:lnTo>
                  <a:lnTo>
                    <a:pt x="15220" y="17424"/>
                  </a:lnTo>
                  <a:lnTo>
                    <a:pt x="15062" y="17399"/>
                  </a:lnTo>
                  <a:lnTo>
                    <a:pt x="13322" y="15595"/>
                  </a:lnTo>
                  <a:lnTo>
                    <a:pt x="10858" y="14859"/>
                  </a:lnTo>
                  <a:lnTo>
                    <a:pt x="10325" y="14719"/>
                  </a:lnTo>
                  <a:lnTo>
                    <a:pt x="7010" y="14211"/>
                  </a:lnTo>
                  <a:close/>
                </a:path>
                <a:path w="99694" h="56515">
                  <a:moveTo>
                    <a:pt x="24131" y="14363"/>
                  </a:moveTo>
                  <a:lnTo>
                    <a:pt x="21056" y="14363"/>
                  </a:lnTo>
                  <a:lnTo>
                    <a:pt x="21132" y="14782"/>
                  </a:lnTo>
                  <a:lnTo>
                    <a:pt x="21131" y="17399"/>
                  </a:lnTo>
                  <a:lnTo>
                    <a:pt x="21348" y="26174"/>
                  </a:lnTo>
                  <a:lnTo>
                    <a:pt x="11493" y="29870"/>
                  </a:lnTo>
                  <a:lnTo>
                    <a:pt x="9982" y="30518"/>
                  </a:lnTo>
                  <a:lnTo>
                    <a:pt x="8788" y="30568"/>
                  </a:lnTo>
                  <a:lnTo>
                    <a:pt x="18513" y="30568"/>
                  </a:lnTo>
                  <a:lnTo>
                    <a:pt x="24472" y="28384"/>
                  </a:lnTo>
                  <a:lnTo>
                    <a:pt x="24131" y="14363"/>
                  </a:lnTo>
                  <a:close/>
                </a:path>
                <a:path w="99694" h="56515">
                  <a:moveTo>
                    <a:pt x="69634" y="11658"/>
                  </a:moveTo>
                  <a:lnTo>
                    <a:pt x="25234" y="11658"/>
                  </a:lnTo>
                  <a:lnTo>
                    <a:pt x="26771" y="11976"/>
                  </a:lnTo>
                  <a:lnTo>
                    <a:pt x="38722" y="13703"/>
                  </a:lnTo>
                  <a:lnTo>
                    <a:pt x="45123" y="23482"/>
                  </a:lnTo>
                  <a:lnTo>
                    <a:pt x="45306" y="23926"/>
                  </a:lnTo>
                  <a:lnTo>
                    <a:pt x="46228" y="26555"/>
                  </a:lnTo>
                  <a:lnTo>
                    <a:pt x="48298" y="30530"/>
                  </a:lnTo>
                  <a:lnTo>
                    <a:pt x="48069" y="29730"/>
                  </a:lnTo>
                  <a:lnTo>
                    <a:pt x="47811" y="28968"/>
                  </a:lnTo>
                  <a:lnTo>
                    <a:pt x="47536" y="28244"/>
                  </a:lnTo>
                  <a:lnTo>
                    <a:pt x="74412" y="28244"/>
                  </a:lnTo>
                  <a:lnTo>
                    <a:pt x="71069" y="20904"/>
                  </a:lnTo>
                  <a:lnTo>
                    <a:pt x="70196" y="12705"/>
                  </a:lnTo>
                  <a:lnTo>
                    <a:pt x="69634" y="11658"/>
                  </a:lnTo>
                  <a:close/>
                </a:path>
                <a:path w="99694" h="56515">
                  <a:moveTo>
                    <a:pt x="17181" y="17729"/>
                  </a:moveTo>
                  <a:lnTo>
                    <a:pt x="9677" y="17729"/>
                  </a:lnTo>
                  <a:lnTo>
                    <a:pt x="9855" y="17767"/>
                  </a:lnTo>
                  <a:lnTo>
                    <a:pt x="10541" y="17970"/>
                  </a:lnTo>
                  <a:lnTo>
                    <a:pt x="12941" y="18986"/>
                  </a:lnTo>
                  <a:lnTo>
                    <a:pt x="13906" y="21513"/>
                  </a:lnTo>
                  <a:lnTo>
                    <a:pt x="13677" y="22580"/>
                  </a:lnTo>
                  <a:lnTo>
                    <a:pt x="13100" y="23482"/>
                  </a:lnTo>
                  <a:lnTo>
                    <a:pt x="12985" y="23926"/>
                  </a:lnTo>
                  <a:lnTo>
                    <a:pt x="13931" y="24523"/>
                  </a:lnTo>
                  <a:lnTo>
                    <a:pt x="13525" y="25044"/>
                  </a:lnTo>
                  <a:lnTo>
                    <a:pt x="13220" y="25349"/>
                  </a:lnTo>
                  <a:lnTo>
                    <a:pt x="17259" y="25717"/>
                  </a:lnTo>
                  <a:lnTo>
                    <a:pt x="18821" y="23926"/>
                  </a:lnTo>
                  <a:lnTo>
                    <a:pt x="20231" y="21450"/>
                  </a:lnTo>
                  <a:lnTo>
                    <a:pt x="20802" y="18110"/>
                  </a:lnTo>
                  <a:lnTo>
                    <a:pt x="18732" y="17945"/>
                  </a:lnTo>
                  <a:lnTo>
                    <a:pt x="17181" y="17729"/>
                  </a:lnTo>
                  <a:close/>
                </a:path>
                <a:path w="99694" h="56515">
                  <a:moveTo>
                    <a:pt x="9761" y="17752"/>
                  </a:moveTo>
                  <a:close/>
                </a:path>
                <a:path w="99694" h="56515">
                  <a:moveTo>
                    <a:pt x="15220" y="17424"/>
                  </a:moveTo>
                  <a:lnTo>
                    <a:pt x="7658" y="17424"/>
                  </a:lnTo>
                  <a:lnTo>
                    <a:pt x="9761" y="17752"/>
                  </a:lnTo>
                  <a:lnTo>
                    <a:pt x="17181" y="17729"/>
                  </a:lnTo>
                  <a:lnTo>
                    <a:pt x="15220" y="17424"/>
                  </a:lnTo>
                  <a:close/>
                </a:path>
                <a:path w="99694" h="56515">
                  <a:moveTo>
                    <a:pt x="21061" y="14579"/>
                  </a:moveTo>
                  <a:lnTo>
                    <a:pt x="21066" y="14782"/>
                  </a:lnTo>
                  <a:lnTo>
                    <a:pt x="21061" y="14579"/>
                  </a:lnTo>
                  <a:close/>
                </a:path>
                <a:path w="99694" h="56515">
                  <a:moveTo>
                    <a:pt x="24879" y="8432"/>
                  </a:moveTo>
                  <a:lnTo>
                    <a:pt x="23025" y="8801"/>
                  </a:lnTo>
                  <a:lnTo>
                    <a:pt x="20430" y="11658"/>
                  </a:lnTo>
                  <a:lnTo>
                    <a:pt x="20309" y="11976"/>
                  </a:lnTo>
                  <a:lnTo>
                    <a:pt x="21061" y="14579"/>
                  </a:lnTo>
                  <a:lnTo>
                    <a:pt x="21056" y="14363"/>
                  </a:lnTo>
                  <a:lnTo>
                    <a:pt x="24131" y="14363"/>
                  </a:lnTo>
                  <a:lnTo>
                    <a:pt x="24019" y="13703"/>
                  </a:lnTo>
                  <a:lnTo>
                    <a:pt x="23939" y="13436"/>
                  </a:lnTo>
                  <a:lnTo>
                    <a:pt x="23837" y="12471"/>
                  </a:lnTo>
                  <a:lnTo>
                    <a:pt x="24422" y="11836"/>
                  </a:lnTo>
                  <a:lnTo>
                    <a:pt x="25234" y="11658"/>
                  </a:lnTo>
                  <a:lnTo>
                    <a:pt x="69634" y="11658"/>
                  </a:lnTo>
                  <a:lnTo>
                    <a:pt x="68345" y="9258"/>
                  </a:lnTo>
                  <a:lnTo>
                    <a:pt x="28879" y="9258"/>
                  </a:lnTo>
                  <a:lnTo>
                    <a:pt x="27901" y="9042"/>
                  </a:lnTo>
                  <a:lnTo>
                    <a:pt x="27317" y="8953"/>
                  </a:lnTo>
                  <a:lnTo>
                    <a:pt x="24879" y="8432"/>
                  </a:lnTo>
                  <a:close/>
                </a:path>
                <a:path w="99694" h="56515">
                  <a:moveTo>
                    <a:pt x="47332" y="0"/>
                  </a:moveTo>
                  <a:lnTo>
                    <a:pt x="45288" y="1752"/>
                  </a:lnTo>
                  <a:lnTo>
                    <a:pt x="37909" y="6324"/>
                  </a:lnTo>
                  <a:lnTo>
                    <a:pt x="28879" y="9258"/>
                  </a:lnTo>
                  <a:lnTo>
                    <a:pt x="68345" y="9258"/>
                  </a:lnTo>
                  <a:lnTo>
                    <a:pt x="67613" y="7894"/>
                  </a:lnTo>
                  <a:lnTo>
                    <a:pt x="61255" y="4600"/>
                  </a:lnTo>
                  <a:lnTo>
                    <a:pt x="49060" y="952"/>
                  </a:lnTo>
                  <a:lnTo>
                    <a:pt x="47332" y="0"/>
                  </a:lnTo>
                  <a:close/>
                </a:path>
              </a:pathLst>
            </a:custGeom>
            <a:solidFill>
              <a:srgbClr val="9DD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3">
              <a:extLst>
                <a:ext uri="{FF2B5EF4-FFF2-40B4-BE49-F238E27FC236}">
                  <a16:creationId xmlns:a16="http://schemas.microsoft.com/office/drawing/2014/main" xmlns="" id="{65315CAE-6486-E01F-34F2-BBF485F0B198}"/>
                </a:ext>
              </a:extLst>
            </p:cNvPr>
            <p:cNvSpPr/>
            <p:nvPr/>
          </p:nvSpPr>
          <p:spPr>
            <a:xfrm>
              <a:off x="2369654" y="660501"/>
              <a:ext cx="16510" cy="15875"/>
            </a:xfrm>
            <a:custGeom>
              <a:avLst/>
              <a:gdLst/>
              <a:ahLst/>
              <a:cxnLst/>
              <a:rect l="l" t="t" r="r" b="b"/>
              <a:pathLst>
                <a:path w="16510" h="15875">
                  <a:moveTo>
                    <a:pt x="13589" y="8026"/>
                  </a:moveTo>
                  <a:lnTo>
                    <a:pt x="12687" y="7912"/>
                  </a:lnTo>
                  <a:lnTo>
                    <a:pt x="11772" y="7797"/>
                  </a:lnTo>
                  <a:lnTo>
                    <a:pt x="11455" y="7759"/>
                  </a:lnTo>
                  <a:lnTo>
                    <a:pt x="10401" y="7632"/>
                  </a:lnTo>
                  <a:lnTo>
                    <a:pt x="10680" y="7264"/>
                  </a:lnTo>
                  <a:lnTo>
                    <a:pt x="9105" y="6261"/>
                  </a:lnTo>
                  <a:lnTo>
                    <a:pt x="9918" y="4991"/>
                  </a:lnTo>
                  <a:lnTo>
                    <a:pt x="10147" y="3924"/>
                  </a:lnTo>
                  <a:lnTo>
                    <a:pt x="9182" y="1397"/>
                  </a:lnTo>
                  <a:lnTo>
                    <a:pt x="6781" y="393"/>
                  </a:lnTo>
                  <a:lnTo>
                    <a:pt x="5842" y="139"/>
                  </a:lnTo>
                  <a:lnTo>
                    <a:pt x="5003" y="12"/>
                  </a:lnTo>
                  <a:lnTo>
                    <a:pt x="4076" y="0"/>
                  </a:lnTo>
                  <a:lnTo>
                    <a:pt x="3251" y="177"/>
                  </a:lnTo>
                  <a:lnTo>
                    <a:pt x="2527" y="482"/>
                  </a:lnTo>
                  <a:lnTo>
                    <a:pt x="1879" y="876"/>
                  </a:lnTo>
                  <a:lnTo>
                    <a:pt x="1346" y="1320"/>
                  </a:lnTo>
                  <a:lnTo>
                    <a:pt x="0" y="3187"/>
                  </a:lnTo>
                  <a:lnTo>
                    <a:pt x="685" y="6858"/>
                  </a:lnTo>
                  <a:lnTo>
                    <a:pt x="1092" y="8229"/>
                  </a:lnTo>
                  <a:lnTo>
                    <a:pt x="1308" y="9118"/>
                  </a:lnTo>
                  <a:lnTo>
                    <a:pt x="2260" y="11595"/>
                  </a:lnTo>
                  <a:lnTo>
                    <a:pt x="5041" y="12979"/>
                  </a:lnTo>
                  <a:lnTo>
                    <a:pt x="6223" y="12928"/>
                  </a:lnTo>
                  <a:lnTo>
                    <a:pt x="7962" y="12192"/>
                  </a:lnTo>
                  <a:lnTo>
                    <a:pt x="10998" y="11061"/>
                  </a:lnTo>
                  <a:lnTo>
                    <a:pt x="13589" y="8026"/>
                  </a:lnTo>
                  <a:close/>
                </a:path>
                <a:path w="16510" h="15875">
                  <a:moveTo>
                    <a:pt x="16040" y="9829"/>
                  </a:moveTo>
                  <a:lnTo>
                    <a:pt x="12788" y="13703"/>
                  </a:lnTo>
                  <a:lnTo>
                    <a:pt x="8877" y="15138"/>
                  </a:lnTo>
                  <a:lnTo>
                    <a:pt x="8255" y="15405"/>
                  </a:lnTo>
                  <a:lnTo>
                    <a:pt x="7658" y="15595"/>
                  </a:lnTo>
                  <a:lnTo>
                    <a:pt x="7073" y="15722"/>
                  </a:lnTo>
                  <a:lnTo>
                    <a:pt x="10972" y="15773"/>
                  </a:lnTo>
                  <a:lnTo>
                    <a:pt x="14427" y="11950"/>
                  </a:lnTo>
                  <a:lnTo>
                    <a:pt x="16040" y="9829"/>
                  </a:lnTo>
                  <a:close/>
                </a:path>
              </a:pathLst>
            </a:custGeom>
            <a:solidFill>
              <a:srgbClr val="1285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24">
              <a:extLst>
                <a:ext uri="{FF2B5EF4-FFF2-40B4-BE49-F238E27FC236}">
                  <a16:creationId xmlns:a16="http://schemas.microsoft.com/office/drawing/2014/main" xmlns="" id="{D3552C64-1139-28E3-92E7-6189A72BAFB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01646" y="666851"/>
              <a:ext cx="12280" cy="12776"/>
            </a:xfrm>
            <a:prstGeom prst="rect">
              <a:avLst/>
            </a:prstGeom>
          </p:spPr>
        </p:pic>
        <p:pic>
          <p:nvPicPr>
            <p:cNvPr id="63" name="object 25">
              <a:extLst>
                <a:ext uri="{FF2B5EF4-FFF2-40B4-BE49-F238E27FC236}">
                  <a16:creationId xmlns:a16="http://schemas.microsoft.com/office/drawing/2014/main" xmlns="" id="{0F89AB17-071C-6813-4291-8907B6A2378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37415" y="610693"/>
              <a:ext cx="300641" cy="589058"/>
            </a:xfrm>
            <a:prstGeom prst="rect">
              <a:avLst/>
            </a:prstGeom>
          </p:spPr>
        </p:pic>
        <p:pic>
          <p:nvPicPr>
            <p:cNvPr id="64" name="object 26">
              <a:extLst>
                <a:ext uri="{FF2B5EF4-FFF2-40B4-BE49-F238E27FC236}">
                  <a16:creationId xmlns:a16="http://schemas.microsoft.com/office/drawing/2014/main" xmlns="" id="{7B755C44-24A4-2F1A-DEFA-BFE11D40B7F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05722" y="1138300"/>
              <a:ext cx="6642" cy="2565"/>
            </a:xfrm>
            <a:prstGeom prst="rect">
              <a:avLst/>
            </a:prstGeom>
          </p:spPr>
        </p:pic>
        <p:pic>
          <p:nvPicPr>
            <p:cNvPr id="65" name="object 27">
              <a:extLst>
                <a:ext uri="{FF2B5EF4-FFF2-40B4-BE49-F238E27FC236}">
                  <a16:creationId xmlns:a16="http://schemas.microsoft.com/office/drawing/2014/main" xmlns="" id="{8327032A-DB51-7C9D-EFC4-9385B216F20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53760" y="1083891"/>
              <a:ext cx="76104" cy="82643"/>
            </a:xfrm>
            <a:prstGeom prst="rect">
              <a:avLst/>
            </a:prstGeom>
          </p:spPr>
        </p:pic>
        <p:pic>
          <p:nvPicPr>
            <p:cNvPr id="66" name="object 28">
              <a:extLst>
                <a:ext uri="{FF2B5EF4-FFF2-40B4-BE49-F238E27FC236}">
                  <a16:creationId xmlns:a16="http://schemas.microsoft.com/office/drawing/2014/main" xmlns="" id="{B5047B7F-4A50-D8D3-FDD4-09CC6A68DF6D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91346" y="1137171"/>
              <a:ext cx="29248" cy="15773"/>
            </a:xfrm>
            <a:prstGeom prst="rect">
              <a:avLst/>
            </a:prstGeom>
          </p:spPr>
        </p:pic>
        <p:sp>
          <p:nvSpPr>
            <p:cNvPr id="67" name="object 29">
              <a:extLst>
                <a:ext uri="{FF2B5EF4-FFF2-40B4-BE49-F238E27FC236}">
                  <a16:creationId xmlns:a16="http://schemas.microsoft.com/office/drawing/2014/main" xmlns="" id="{5B908974-2305-AE19-CA41-B8561C41DC61}"/>
                </a:ext>
              </a:extLst>
            </p:cNvPr>
            <p:cNvSpPr/>
            <p:nvPr/>
          </p:nvSpPr>
          <p:spPr>
            <a:xfrm>
              <a:off x="2532797" y="546162"/>
              <a:ext cx="20955" cy="20320"/>
            </a:xfrm>
            <a:custGeom>
              <a:avLst/>
              <a:gdLst/>
              <a:ahLst/>
              <a:cxnLst/>
              <a:rect l="l" t="t" r="r" b="b"/>
              <a:pathLst>
                <a:path w="20955" h="20320">
                  <a:moveTo>
                    <a:pt x="16090" y="0"/>
                  </a:moveTo>
                  <a:lnTo>
                    <a:pt x="10363" y="0"/>
                  </a:lnTo>
                  <a:lnTo>
                    <a:pt x="4635" y="0"/>
                  </a:lnTo>
                  <a:lnTo>
                    <a:pt x="0" y="4533"/>
                  </a:lnTo>
                  <a:lnTo>
                    <a:pt x="0" y="15697"/>
                  </a:lnTo>
                  <a:lnTo>
                    <a:pt x="4635" y="20231"/>
                  </a:lnTo>
                  <a:lnTo>
                    <a:pt x="16090" y="20231"/>
                  </a:lnTo>
                  <a:lnTo>
                    <a:pt x="20726" y="15697"/>
                  </a:lnTo>
                  <a:lnTo>
                    <a:pt x="20726" y="4533"/>
                  </a:lnTo>
                  <a:lnTo>
                    <a:pt x="16090" y="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30">
              <a:extLst>
                <a:ext uri="{FF2B5EF4-FFF2-40B4-BE49-F238E27FC236}">
                  <a16:creationId xmlns:a16="http://schemas.microsoft.com/office/drawing/2014/main" xmlns="" id="{3B4EA6B9-0C1D-5220-05CC-4393F95AFCE8}"/>
                </a:ext>
              </a:extLst>
            </p:cNvPr>
            <p:cNvSpPr/>
            <p:nvPr/>
          </p:nvSpPr>
          <p:spPr>
            <a:xfrm>
              <a:off x="2422779" y="551598"/>
              <a:ext cx="128905" cy="86995"/>
            </a:xfrm>
            <a:custGeom>
              <a:avLst/>
              <a:gdLst/>
              <a:ahLst/>
              <a:cxnLst/>
              <a:rect l="l" t="t" r="r" b="b"/>
              <a:pathLst>
                <a:path w="128905" h="86995">
                  <a:moveTo>
                    <a:pt x="9779" y="84848"/>
                  </a:moveTo>
                  <a:lnTo>
                    <a:pt x="6121" y="70827"/>
                  </a:lnTo>
                  <a:lnTo>
                    <a:pt x="4025" y="69240"/>
                  </a:lnTo>
                  <a:lnTo>
                    <a:pt x="1981" y="67500"/>
                  </a:lnTo>
                  <a:lnTo>
                    <a:pt x="0" y="65570"/>
                  </a:lnTo>
                  <a:lnTo>
                    <a:pt x="2451" y="82880"/>
                  </a:lnTo>
                  <a:lnTo>
                    <a:pt x="9779" y="84848"/>
                  </a:lnTo>
                  <a:close/>
                </a:path>
                <a:path w="128905" h="86995">
                  <a:moveTo>
                    <a:pt x="24650" y="86410"/>
                  </a:moveTo>
                  <a:lnTo>
                    <a:pt x="23406" y="84480"/>
                  </a:lnTo>
                  <a:lnTo>
                    <a:pt x="21894" y="82042"/>
                  </a:lnTo>
                  <a:lnTo>
                    <a:pt x="20256" y="79222"/>
                  </a:lnTo>
                  <a:lnTo>
                    <a:pt x="15798" y="77216"/>
                  </a:lnTo>
                  <a:lnTo>
                    <a:pt x="11290" y="74650"/>
                  </a:lnTo>
                  <a:lnTo>
                    <a:pt x="6959" y="71450"/>
                  </a:lnTo>
                  <a:lnTo>
                    <a:pt x="7823" y="73469"/>
                  </a:lnTo>
                  <a:lnTo>
                    <a:pt x="22682" y="86194"/>
                  </a:lnTo>
                  <a:lnTo>
                    <a:pt x="24650" y="86410"/>
                  </a:lnTo>
                  <a:close/>
                </a:path>
                <a:path w="128905" h="86995">
                  <a:moveTo>
                    <a:pt x="125171" y="2095"/>
                  </a:moveTo>
                  <a:lnTo>
                    <a:pt x="123024" y="0"/>
                  </a:lnTo>
                  <a:lnTo>
                    <a:pt x="120370" y="0"/>
                  </a:lnTo>
                  <a:lnTo>
                    <a:pt x="117716" y="0"/>
                  </a:lnTo>
                  <a:lnTo>
                    <a:pt x="115570" y="2095"/>
                  </a:lnTo>
                  <a:lnTo>
                    <a:pt x="115570" y="7277"/>
                  </a:lnTo>
                  <a:lnTo>
                    <a:pt x="117716" y="9372"/>
                  </a:lnTo>
                  <a:lnTo>
                    <a:pt x="123024" y="9372"/>
                  </a:lnTo>
                  <a:lnTo>
                    <a:pt x="125171" y="7277"/>
                  </a:lnTo>
                  <a:lnTo>
                    <a:pt x="125171" y="2095"/>
                  </a:lnTo>
                  <a:close/>
                </a:path>
                <a:path w="128905" h="86995">
                  <a:moveTo>
                    <a:pt x="128663" y="23241"/>
                  </a:moveTo>
                  <a:lnTo>
                    <a:pt x="126123" y="24320"/>
                  </a:lnTo>
                  <a:lnTo>
                    <a:pt x="123329" y="24917"/>
                  </a:lnTo>
                  <a:lnTo>
                    <a:pt x="117551" y="24917"/>
                  </a:lnTo>
                  <a:lnTo>
                    <a:pt x="114858" y="24371"/>
                  </a:lnTo>
                  <a:lnTo>
                    <a:pt x="112407" y="23368"/>
                  </a:lnTo>
                  <a:lnTo>
                    <a:pt x="112839" y="34937"/>
                  </a:lnTo>
                  <a:lnTo>
                    <a:pt x="113563" y="58127"/>
                  </a:lnTo>
                  <a:lnTo>
                    <a:pt x="115404" y="57962"/>
                  </a:lnTo>
                  <a:lnTo>
                    <a:pt x="115125" y="56908"/>
                  </a:lnTo>
                  <a:lnTo>
                    <a:pt x="115100" y="56781"/>
                  </a:lnTo>
                  <a:lnTo>
                    <a:pt x="114833" y="56908"/>
                  </a:lnTo>
                  <a:lnTo>
                    <a:pt x="115087" y="56743"/>
                  </a:lnTo>
                  <a:lnTo>
                    <a:pt x="120345" y="54406"/>
                  </a:lnTo>
                  <a:lnTo>
                    <a:pt x="125056" y="55943"/>
                  </a:lnTo>
                  <a:lnTo>
                    <a:pt x="126682" y="56629"/>
                  </a:lnTo>
                  <a:lnTo>
                    <a:pt x="126923" y="54406"/>
                  </a:lnTo>
                  <a:lnTo>
                    <a:pt x="127622" y="47929"/>
                  </a:lnTo>
                  <a:lnTo>
                    <a:pt x="128206" y="40068"/>
                  </a:lnTo>
                  <a:lnTo>
                    <a:pt x="128536" y="32131"/>
                  </a:lnTo>
                  <a:lnTo>
                    <a:pt x="128638" y="24917"/>
                  </a:lnTo>
                  <a:lnTo>
                    <a:pt x="128663" y="23241"/>
                  </a:lnTo>
                  <a:close/>
                </a:path>
              </a:pathLst>
            </a:custGeom>
            <a:solidFill>
              <a:srgbClr val="FAC6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31">
              <a:extLst>
                <a:ext uri="{FF2B5EF4-FFF2-40B4-BE49-F238E27FC236}">
                  <a16:creationId xmlns:a16="http://schemas.microsoft.com/office/drawing/2014/main" xmlns="" id="{29599B90-AD0E-CB89-6289-1B2DA3B2CC9A}"/>
                </a:ext>
              </a:extLst>
            </p:cNvPr>
            <p:cNvSpPr/>
            <p:nvPr/>
          </p:nvSpPr>
          <p:spPr>
            <a:xfrm>
              <a:off x="2539644" y="579589"/>
              <a:ext cx="8255" cy="19685"/>
            </a:xfrm>
            <a:custGeom>
              <a:avLst/>
              <a:gdLst/>
              <a:ahLst/>
              <a:cxnLst/>
              <a:rect l="l" t="t" r="r" b="b"/>
              <a:pathLst>
                <a:path w="8255" h="19684">
                  <a:moveTo>
                    <a:pt x="7531" y="5448"/>
                  </a:moveTo>
                  <a:lnTo>
                    <a:pt x="6858" y="4419"/>
                  </a:lnTo>
                  <a:lnTo>
                    <a:pt x="7264" y="3098"/>
                  </a:lnTo>
                  <a:lnTo>
                    <a:pt x="6794" y="1689"/>
                  </a:lnTo>
                  <a:lnTo>
                    <a:pt x="4076" y="0"/>
                  </a:lnTo>
                  <a:lnTo>
                    <a:pt x="1955" y="495"/>
                  </a:lnTo>
                  <a:lnTo>
                    <a:pt x="25" y="3175"/>
                  </a:lnTo>
                  <a:lnTo>
                    <a:pt x="0" y="4597"/>
                  </a:lnTo>
                  <a:lnTo>
                    <a:pt x="673" y="5626"/>
                  </a:lnTo>
                  <a:lnTo>
                    <a:pt x="266" y="6946"/>
                  </a:lnTo>
                  <a:lnTo>
                    <a:pt x="736" y="8356"/>
                  </a:lnTo>
                  <a:lnTo>
                    <a:pt x="2082" y="9194"/>
                  </a:lnTo>
                  <a:lnTo>
                    <a:pt x="2400" y="9334"/>
                  </a:lnTo>
                  <a:lnTo>
                    <a:pt x="3289" y="8953"/>
                  </a:lnTo>
                  <a:lnTo>
                    <a:pt x="4305" y="8902"/>
                  </a:lnTo>
                  <a:lnTo>
                    <a:pt x="5194" y="9245"/>
                  </a:lnTo>
                  <a:lnTo>
                    <a:pt x="5765" y="8978"/>
                  </a:lnTo>
                  <a:lnTo>
                    <a:pt x="6286" y="8559"/>
                  </a:lnTo>
                  <a:lnTo>
                    <a:pt x="7505" y="6870"/>
                  </a:lnTo>
                  <a:lnTo>
                    <a:pt x="7531" y="5448"/>
                  </a:lnTo>
                  <a:close/>
                </a:path>
                <a:path w="8255" h="19684">
                  <a:moveTo>
                    <a:pt x="8255" y="15976"/>
                  </a:moveTo>
                  <a:lnTo>
                    <a:pt x="8140" y="14224"/>
                  </a:lnTo>
                  <a:lnTo>
                    <a:pt x="7086" y="13131"/>
                  </a:lnTo>
                  <a:lnTo>
                    <a:pt x="6972" y="13512"/>
                  </a:lnTo>
                  <a:lnTo>
                    <a:pt x="6794" y="13893"/>
                  </a:lnTo>
                  <a:lnTo>
                    <a:pt x="5384" y="15862"/>
                  </a:lnTo>
                  <a:lnTo>
                    <a:pt x="3149" y="16370"/>
                  </a:lnTo>
                  <a:lnTo>
                    <a:pt x="1320" y="15240"/>
                  </a:lnTo>
                  <a:lnTo>
                    <a:pt x="1117" y="15074"/>
                  </a:lnTo>
                  <a:lnTo>
                    <a:pt x="939" y="14884"/>
                  </a:lnTo>
                  <a:lnTo>
                    <a:pt x="533" y="16256"/>
                  </a:lnTo>
                  <a:lnTo>
                    <a:pt x="1028" y="17729"/>
                  </a:lnTo>
                  <a:lnTo>
                    <a:pt x="3873" y="19481"/>
                  </a:lnTo>
                  <a:lnTo>
                    <a:pt x="6096" y="18973"/>
                  </a:lnTo>
                  <a:lnTo>
                    <a:pt x="8255" y="15976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32">
              <a:extLst>
                <a:ext uri="{FF2B5EF4-FFF2-40B4-BE49-F238E27FC236}">
                  <a16:creationId xmlns:a16="http://schemas.microsoft.com/office/drawing/2014/main" xmlns="" id="{C0761E03-75D8-D6A6-8D00-584FE44B48D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28689" y="696067"/>
              <a:ext cx="477389" cy="471623"/>
            </a:xfrm>
            <a:prstGeom prst="rect">
              <a:avLst/>
            </a:prstGeom>
          </p:spPr>
        </p:pic>
        <p:sp>
          <p:nvSpPr>
            <p:cNvPr id="71" name="object 33">
              <a:extLst>
                <a:ext uri="{FF2B5EF4-FFF2-40B4-BE49-F238E27FC236}">
                  <a16:creationId xmlns:a16="http://schemas.microsoft.com/office/drawing/2014/main" xmlns="" id="{096F8F6A-F2C2-C0FF-D925-164007B8301E}"/>
                </a:ext>
              </a:extLst>
            </p:cNvPr>
            <p:cNvSpPr/>
            <p:nvPr/>
          </p:nvSpPr>
          <p:spPr>
            <a:xfrm>
              <a:off x="2539250" y="588111"/>
              <a:ext cx="8890" cy="19685"/>
            </a:xfrm>
            <a:custGeom>
              <a:avLst/>
              <a:gdLst/>
              <a:ahLst/>
              <a:cxnLst/>
              <a:rect l="l" t="t" r="r" b="b"/>
              <a:pathLst>
                <a:path w="8889" h="19684">
                  <a:moveTo>
                    <a:pt x="8089" y="4089"/>
                  </a:moveTo>
                  <a:lnTo>
                    <a:pt x="7747" y="1981"/>
                  </a:lnTo>
                  <a:lnTo>
                    <a:pt x="6146" y="990"/>
                  </a:lnTo>
                  <a:lnTo>
                    <a:pt x="4546" y="0"/>
                  </a:lnTo>
                  <a:lnTo>
                    <a:pt x="2311" y="508"/>
                  </a:lnTo>
                  <a:lnTo>
                    <a:pt x="0" y="3746"/>
                  </a:lnTo>
                  <a:lnTo>
                    <a:pt x="342" y="5867"/>
                  </a:lnTo>
                  <a:lnTo>
                    <a:pt x="3543" y="7835"/>
                  </a:lnTo>
                  <a:lnTo>
                    <a:pt x="5778" y="7327"/>
                  </a:lnTo>
                  <a:lnTo>
                    <a:pt x="8089" y="4089"/>
                  </a:lnTo>
                  <a:close/>
                </a:path>
                <a:path w="8889" h="19684">
                  <a:moveTo>
                    <a:pt x="8356" y="16090"/>
                  </a:moveTo>
                  <a:lnTo>
                    <a:pt x="7696" y="14960"/>
                  </a:lnTo>
                  <a:lnTo>
                    <a:pt x="8064" y="13550"/>
                  </a:lnTo>
                  <a:lnTo>
                    <a:pt x="7543" y="12065"/>
                  </a:lnTo>
                  <a:lnTo>
                    <a:pt x="4597" y="10236"/>
                  </a:lnTo>
                  <a:lnTo>
                    <a:pt x="2247" y="10769"/>
                  </a:lnTo>
                  <a:lnTo>
                    <a:pt x="152" y="13690"/>
                  </a:lnTo>
                  <a:lnTo>
                    <a:pt x="101" y="15189"/>
                  </a:lnTo>
                  <a:lnTo>
                    <a:pt x="762" y="16306"/>
                  </a:lnTo>
                  <a:lnTo>
                    <a:pt x="482" y="17399"/>
                  </a:lnTo>
                  <a:lnTo>
                    <a:pt x="723" y="18542"/>
                  </a:lnTo>
                  <a:lnTo>
                    <a:pt x="1435" y="19367"/>
                  </a:lnTo>
                  <a:lnTo>
                    <a:pt x="3594" y="18884"/>
                  </a:lnTo>
                  <a:lnTo>
                    <a:pt x="5537" y="18961"/>
                  </a:lnTo>
                  <a:lnTo>
                    <a:pt x="7086" y="19227"/>
                  </a:lnTo>
                  <a:lnTo>
                    <a:pt x="7366" y="18884"/>
                  </a:lnTo>
                  <a:lnTo>
                    <a:pt x="8305" y="17576"/>
                  </a:lnTo>
                  <a:lnTo>
                    <a:pt x="8356" y="16306"/>
                  </a:lnTo>
                  <a:lnTo>
                    <a:pt x="8356" y="16090"/>
                  </a:lnTo>
                  <a:close/>
                </a:path>
              </a:pathLst>
            </a:custGeom>
            <a:solidFill>
              <a:srgbClr val="A15B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34">
            <a:extLst>
              <a:ext uri="{FF2B5EF4-FFF2-40B4-BE49-F238E27FC236}">
                <a16:creationId xmlns:a16="http://schemas.microsoft.com/office/drawing/2014/main" xmlns="" id="{557AAE29-8554-943A-F4C2-0FE574F12907}"/>
              </a:ext>
            </a:extLst>
          </p:cNvPr>
          <p:cNvSpPr txBox="1"/>
          <p:nvPr/>
        </p:nvSpPr>
        <p:spPr>
          <a:xfrm>
            <a:off x="1367140" y="737089"/>
            <a:ext cx="2285698" cy="452047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060"/>
              </a:lnSpc>
              <a:spcBef>
                <a:spcPts val="225"/>
              </a:spcBef>
            </a:pP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</a:t>
            </a:r>
            <a:r>
              <a:rPr sz="1200" spc="13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экономического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5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r>
              <a:rPr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Самарской</a:t>
            </a:r>
            <a:r>
              <a:rPr sz="1200" spc="105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ject 51">
            <a:extLst>
              <a:ext uri="{FF2B5EF4-FFF2-40B4-BE49-F238E27FC236}">
                <a16:creationId xmlns:a16="http://schemas.microsoft.com/office/drawing/2014/main" xmlns="" id="{F1B5EF97-3A59-FD47-003D-9FC05246A362}"/>
              </a:ext>
            </a:extLst>
          </p:cNvPr>
          <p:cNvSpPr txBox="1">
            <a:spLocks/>
          </p:cNvSpPr>
          <p:nvPr/>
        </p:nvSpPr>
        <p:spPr>
          <a:xfrm>
            <a:off x="11831638" y="6444981"/>
            <a:ext cx="281150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639"/>
              </a:lnSpc>
            </a:pPr>
            <a:fld id="{81D60167-4931-47E6-BA6A-407CBD079E47}" type="slidenum">
              <a:rPr lang="ru-RU" sz="1400" spc="5" smtClean="0">
                <a:solidFill>
                  <a:srgbClr val="1852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8100">
                <a:lnSpc>
                  <a:spcPts val="1639"/>
                </a:lnSpc>
              </a:pPr>
              <a:t>9</a:t>
            </a:fld>
            <a:endParaRPr lang="ru-RU" sz="1400" spc="5" dirty="0">
              <a:solidFill>
                <a:srgbClr val="1852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xmlns="" id="{BD8904C9-1468-2D43-6B20-F4A2177E4883}"/>
              </a:ext>
            </a:extLst>
          </p:cNvPr>
          <p:cNvSpPr/>
          <p:nvPr/>
        </p:nvSpPr>
        <p:spPr>
          <a:xfrm flipV="1">
            <a:off x="589503" y="6510214"/>
            <a:ext cx="11157996" cy="45719"/>
          </a:xfrm>
          <a:custGeom>
            <a:avLst/>
            <a:gdLst/>
            <a:ahLst/>
            <a:cxnLst/>
            <a:rect l="l" t="t" r="r" b="b"/>
            <a:pathLst>
              <a:path w="11342370">
                <a:moveTo>
                  <a:pt x="0" y="0"/>
                </a:moveTo>
                <a:lnTo>
                  <a:pt x="11342192" y="0"/>
                </a:lnTo>
              </a:path>
            </a:pathLst>
          </a:custGeom>
          <a:ln w="12700">
            <a:solidFill>
              <a:srgbClr val="1852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4">
            <a:extLst>
              <a:ext uri="{FF2B5EF4-FFF2-40B4-BE49-F238E27FC236}">
                <a16:creationId xmlns:a16="http://schemas.microsoft.com/office/drawing/2014/main" xmlns="" id="{DFB1AB6D-993B-4905-AE54-785CFBD12215}"/>
              </a:ext>
            </a:extLst>
          </p:cNvPr>
          <p:cNvSpPr txBox="1"/>
          <p:nvPr/>
        </p:nvSpPr>
        <p:spPr>
          <a:xfrm>
            <a:off x="1618980" y="2015336"/>
            <a:ext cx="2285698" cy="398186"/>
          </a:xfrm>
          <a:prstGeom prst="rect">
            <a:avLst/>
          </a:prstGeom>
        </p:spPr>
        <p:txBody>
          <a:bodyPr vert="horz" wrap="square" lIns="0" tIns="28575" rIns="0" bIns="0" rtlCol="0" anchor="ctr">
            <a:spAutoFit/>
          </a:bodyPr>
          <a:lstStyle/>
          <a:p>
            <a:pPr marL="12700" marR="5080">
              <a:spcBef>
                <a:spcPts val="225"/>
              </a:spcBef>
            </a:pPr>
            <a:r>
              <a:rPr lang="ru-RU" sz="1200" dirty="0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район Сергиевский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86" y="1871312"/>
            <a:ext cx="778116" cy="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4402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Край 7">
    <a:dk1>
      <a:srgbClr val="000000"/>
    </a:dk1>
    <a:lt1>
      <a:srgbClr val="FFFFFF"/>
    </a:lt1>
    <a:dk2>
      <a:srgbClr val="006633"/>
    </a:dk2>
    <a:lt2>
      <a:srgbClr val="5F5F5F"/>
    </a:lt2>
    <a:accent1>
      <a:srgbClr val="CC9900"/>
    </a:accent1>
    <a:accent2>
      <a:srgbClr val="3B812F"/>
    </a:accent2>
    <a:accent3>
      <a:srgbClr val="FFFFFF"/>
    </a:accent3>
    <a:accent4>
      <a:srgbClr val="000000"/>
    </a:accent4>
    <a:accent5>
      <a:srgbClr val="E2CAAA"/>
    </a:accent5>
    <a:accent6>
      <a:srgbClr val="35742A"/>
    </a:accent6>
    <a:hlink>
      <a:srgbClr val="996600"/>
    </a:hlink>
    <a:folHlink>
      <a:srgbClr val="AFBF39"/>
    </a:folHlink>
  </a:clrScheme>
  <a:fontScheme name="Край">
    <a:majorFont>
      <a:latin typeface="Garamond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Край 7">
    <a:dk1>
      <a:srgbClr val="000000"/>
    </a:dk1>
    <a:lt1>
      <a:srgbClr val="FFFFFF"/>
    </a:lt1>
    <a:dk2>
      <a:srgbClr val="006633"/>
    </a:dk2>
    <a:lt2>
      <a:srgbClr val="5F5F5F"/>
    </a:lt2>
    <a:accent1>
      <a:srgbClr val="CC9900"/>
    </a:accent1>
    <a:accent2>
      <a:srgbClr val="3B812F"/>
    </a:accent2>
    <a:accent3>
      <a:srgbClr val="FFFFFF"/>
    </a:accent3>
    <a:accent4>
      <a:srgbClr val="000000"/>
    </a:accent4>
    <a:accent5>
      <a:srgbClr val="E2CAAA"/>
    </a:accent5>
    <a:accent6>
      <a:srgbClr val="35742A"/>
    </a:accent6>
    <a:hlink>
      <a:srgbClr val="996600"/>
    </a:hlink>
    <a:folHlink>
      <a:srgbClr val="AFBF39"/>
    </a:folHlink>
  </a:clrScheme>
  <a:fontScheme name="Край">
    <a:majorFont>
      <a:latin typeface="Garamond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4227</TotalTime>
  <Words>3950</Words>
  <Application>Microsoft Office PowerPoint</Application>
  <PresentationFormat>Произвольный</PresentationFormat>
  <Paragraphs>568</Paragraphs>
  <Slides>26</Slides>
  <Notes>26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user</cp:lastModifiedBy>
  <cp:revision>285</cp:revision>
  <cp:lastPrinted>2026-05-12T12:41:02Z</cp:lastPrinted>
  <dcterms:created xsi:type="dcterms:W3CDTF">2023-11-14T08:11:22Z</dcterms:created>
  <dcterms:modified xsi:type="dcterms:W3CDTF">2026-05-13T07:10:13Z</dcterms:modified>
</cp:coreProperties>
</file>